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07" r:id="rId3"/>
    <p:sldId id="257" r:id="rId4"/>
    <p:sldId id="266" r:id="rId5"/>
    <p:sldId id="258" r:id="rId6"/>
    <p:sldId id="259" r:id="rId7"/>
    <p:sldId id="273" r:id="rId8"/>
    <p:sldId id="287" r:id="rId9"/>
    <p:sldId id="261" r:id="rId10"/>
    <p:sldId id="267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72" r:id="rId22"/>
    <p:sldId id="294" r:id="rId23"/>
    <p:sldId id="286" r:id="rId24"/>
    <p:sldId id="290" r:id="rId25"/>
    <p:sldId id="291" r:id="rId26"/>
    <p:sldId id="296" r:id="rId27"/>
    <p:sldId id="297" r:id="rId28"/>
    <p:sldId id="298" r:id="rId29"/>
    <p:sldId id="302" r:id="rId30"/>
    <p:sldId id="274" r:id="rId31"/>
    <p:sldId id="292" r:id="rId32"/>
    <p:sldId id="300" r:id="rId33"/>
    <p:sldId id="293" r:id="rId34"/>
    <p:sldId id="304" r:id="rId35"/>
    <p:sldId id="303" r:id="rId36"/>
    <p:sldId id="305" r:id="rId37"/>
    <p:sldId id="306" r:id="rId38"/>
    <p:sldId id="288" r:id="rId39"/>
    <p:sldId id="289" r:id="rId40"/>
    <p:sldId id="275" r:id="rId41"/>
    <p:sldId id="268" r:id="rId42"/>
    <p:sldId id="260" r:id="rId43"/>
    <p:sldId id="262" r:id="rId44"/>
    <p:sldId id="263" r:id="rId45"/>
    <p:sldId id="271" r:id="rId46"/>
    <p:sldId id="265" r:id="rId47"/>
    <p:sldId id="301" r:id="rId48"/>
    <p:sldId id="295" r:id="rId49"/>
    <p:sldId id="264" r:id="rId50"/>
    <p:sldId id="299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clrMru>
    <a:srgbClr val="0000FF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20"/>
    <p:restoredTop sz="50000" autoAdjust="0"/>
  </p:normalViewPr>
  <p:slideViewPr>
    <p:cSldViewPr>
      <p:cViewPr varScale="1">
        <p:scale>
          <a:sx n="135" d="100"/>
          <a:sy n="135" d="100"/>
        </p:scale>
        <p:origin x="188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74601-3C15-C849-934A-D3B51362CB3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E5B1D-BE54-7545-ABE7-B8CCFC976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55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CA864-7BE4-664F-B69A-F275AE58EDDE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D1ED8-3C9F-0749-91CF-4C82F25C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72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(2/10/16 17:01) -----</a:t>
            </a:r>
          </a:p>
          <a:p>
            <a:r>
              <a:rPr lang="en-US"/>
              <a:t>39339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D1ED8-3C9F-0749-91CF-4C82F25CEE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3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16556-F221-6B4A-941B-C4D5E89A5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7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28CDB4-73E0-F449-8197-52C89BA2D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1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DF34A-A5BC-3C4A-95B7-3236D14BB8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5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D3503-C020-CD4B-BF6D-3DAB6B076F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7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2F09D-1D5D-E640-9131-07ADF02E5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2923BF-0F1B-BD4D-9C7C-B519A1AF0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7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F3FB7-4444-5641-9266-5DEED5BD2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8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59828-B2EB-2A4C-A94D-BEA8D363E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3A76C-7820-154F-80CA-E04A29777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7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906BB-6978-DD4D-8858-DAC14037C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6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43C49-99BB-A24A-B791-488380824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8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39D57118-4C32-8A46-AAC1-B8BB30280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/>
          <a:ea typeface="+mj-ea"/>
          <a:cs typeface="Comic Sans M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/>
          <a:ea typeface="+mn-ea"/>
          <a:cs typeface="Comic Sans M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/>
          <a:ea typeface="+mn-ea"/>
          <a:cs typeface="Comic Sans M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b="1" dirty="0">
                <a:latin typeface="Comic Sans MS" charset="0"/>
                <a:cs typeface="+mj-cs"/>
              </a:rPr>
              <a:t>Chapter 6</a:t>
            </a:r>
            <a:br>
              <a:rPr lang="en-US" sz="4800" b="1" dirty="0">
                <a:latin typeface="Comic Sans MS" charset="0"/>
                <a:cs typeface="+mj-cs"/>
              </a:rPr>
            </a:br>
            <a:r>
              <a:rPr lang="en-US" sz="4800" b="1" dirty="0">
                <a:latin typeface="Comic Sans MS" charset="0"/>
                <a:cs typeface="+mj-cs"/>
              </a:rPr>
              <a:t>Limited Direct Execution</a:t>
            </a:r>
            <a:endParaRPr lang="en-US" sz="4000" b="1" dirty="0">
              <a:latin typeface="Comic Sans MS" charset="0"/>
              <a:cs typeface="+mj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Comic Sans MS" charset="0"/>
                <a:cs typeface="+mn-cs"/>
              </a:rPr>
              <a:t>Chien</a:t>
            </a:r>
            <a:r>
              <a:rPr lang="en-US" dirty="0">
                <a:latin typeface="Comic Sans MS" charset="0"/>
                <a:cs typeface="+mn-cs"/>
              </a:rPr>
              <a:t>-Chung </a:t>
            </a:r>
            <a:r>
              <a:rPr lang="en-US" dirty="0" err="1">
                <a:latin typeface="Comic Sans MS" charset="0"/>
                <a:cs typeface="+mn-cs"/>
              </a:rPr>
              <a:t>Shen</a:t>
            </a:r>
            <a:endParaRPr lang="en-US" dirty="0">
              <a:latin typeface="Comic Sans MS" charset="0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latin typeface="Comic Sans MS" charset="0"/>
                <a:cs typeface="+mn-cs"/>
              </a:rPr>
              <a:t>CIS/UD</a:t>
            </a:r>
          </a:p>
          <a:p>
            <a:pPr eaLnBrk="1" hangingPunct="1">
              <a:defRPr/>
            </a:pPr>
            <a:r>
              <a:rPr lang="en-US" b="1" dirty="0" err="1">
                <a:latin typeface="Courier New" charset="0"/>
                <a:cs typeface="+mn-cs"/>
              </a:rPr>
              <a:t>cshen@udel.edu</a:t>
            </a:r>
            <a:endParaRPr lang="en-US" b="1" dirty="0">
              <a:latin typeface="Courier New" charset="0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19200"/>
          </a:xfrm>
        </p:spPr>
        <p:txBody>
          <a:bodyPr/>
          <a:lstStyle/>
          <a:p>
            <a:r>
              <a:rPr lang="en-US" sz="2000" dirty="0"/>
              <a:t>Allow </a:t>
            </a:r>
            <a:r>
              <a:rPr lang="en-US" sz="2000" b="1" dirty="0"/>
              <a:t>kernel</a:t>
            </a:r>
            <a:r>
              <a:rPr lang="en-US" sz="2000" dirty="0"/>
              <a:t> to carefully </a:t>
            </a:r>
            <a:r>
              <a:rPr lang="en-US" sz="2000" b="1" dirty="0"/>
              <a:t>expose</a:t>
            </a:r>
            <a:r>
              <a:rPr lang="en-US" sz="2000" dirty="0"/>
              <a:t> certain key pieces of </a:t>
            </a:r>
            <a:r>
              <a:rPr lang="en-US" sz="2000" b="1" dirty="0"/>
              <a:t>functionalities</a:t>
            </a:r>
            <a:r>
              <a:rPr lang="en-US" sz="2000" dirty="0"/>
              <a:t> (access files, create process, IPC, etc.) to user programs</a:t>
            </a:r>
          </a:p>
          <a:p>
            <a:r>
              <a:rPr lang="en-US" sz="2000" dirty="0"/>
              <a:t>Inside each system call function is a </a:t>
            </a:r>
            <a:r>
              <a:rPr lang="en-US" sz="2000" b="1" u="sng" dirty="0">
                <a:solidFill>
                  <a:srgbClr val="0000FF"/>
                </a:solidFill>
              </a:rPr>
              <a:t>trap</a:t>
            </a:r>
            <a:r>
              <a:rPr lang="en-US" sz="2000" b="1" u="sng" dirty="0"/>
              <a:t> </a:t>
            </a:r>
            <a:r>
              <a:rPr lang="en-US" sz="2000" u="sng" dirty="0"/>
              <a:t>(assembly) instruction</a:t>
            </a:r>
            <a:r>
              <a:rPr lang="en-US" sz="2000" dirty="0"/>
              <a:t> which </a:t>
            </a:r>
            <a:r>
              <a:rPr lang="en-US" sz="2000" b="1" dirty="0">
                <a:solidFill>
                  <a:srgbClr val="FF0000"/>
                </a:solidFill>
              </a:rPr>
              <a:t>simultaneously</a:t>
            </a:r>
            <a:r>
              <a:rPr lang="en-US" sz="2000" dirty="0"/>
              <a:t> </a:t>
            </a:r>
            <a:r>
              <a:rPr lang="en-US" sz="2000" b="1" dirty="0"/>
              <a:t>jumps into kernel </a:t>
            </a:r>
            <a:r>
              <a:rPr lang="en-US" sz="2000" dirty="0"/>
              <a:t>and </a:t>
            </a:r>
            <a:r>
              <a:rPr lang="en-US" sz="2000" b="1" dirty="0"/>
              <a:t>raises the privilege level to “kernel” mode</a:t>
            </a:r>
            <a:r>
              <a:rPr lang="en-US" sz="2200" dirty="0"/>
              <a:t> (set the mode bit to K)</a:t>
            </a:r>
            <a:endParaRPr lang="en-US" sz="2200" b="1" dirty="0"/>
          </a:p>
          <a:p>
            <a:pPr lvl="1"/>
            <a:r>
              <a:rPr lang="en-US" sz="1800" dirty="0"/>
              <a:t>save enough of caller’s registers in order to return correctly when OS issues return-from-trap instruction [</a:t>
            </a:r>
            <a:r>
              <a:rPr lang="en-US" sz="1800" b="1" dirty="0">
                <a:solidFill>
                  <a:srgbClr val="0000FF"/>
                </a:solidFill>
              </a:rPr>
              <a:t>push</a:t>
            </a:r>
            <a:r>
              <a:rPr lang="en-US" sz="1800" dirty="0">
                <a:solidFill>
                  <a:srgbClr val="0000FF"/>
                </a:solidFill>
              </a:rPr>
              <a:t> program counter, flags, and a few other registers onto a </a:t>
            </a:r>
            <a:r>
              <a:rPr lang="en-US" sz="1800" b="1" u="sng" dirty="0">
                <a:solidFill>
                  <a:srgbClr val="0000FF"/>
                </a:solidFill>
              </a:rPr>
              <a:t>per-process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kernel stack</a:t>
            </a:r>
            <a:r>
              <a:rPr lang="en-US" sz="1800" dirty="0"/>
              <a:t>] </a:t>
            </a:r>
            <a:endParaRPr lang="en-US" sz="1800" b="1" dirty="0"/>
          </a:p>
          <a:p>
            <a:r>
              <a:rPr lang="en-US" sz="2000" dirty="0"/>
              <a:t>Once inside kernel, privilege instructions can be executed</a:t>
            </a:r>
          </a:p>
          <a:p>
            <a:r>
              <a:rPr lang="en-US" sz="2000" dirty="0"/>
              <a:t>When finished, OS calls a special </a:t>
            </a:r>
            <a:r>
              <a:rPr lang="en-US" sz="2000" b="1" u="sng" dirty="0">
                <a:solidFill>
                  <a:srgbClr val="0000FF"/>
                </a:solidFill>
              </a:rPr>
              <a:t>return-from-trap</a:t>
            </a:r>
            <a:r>
              <a:rPr lang="en-US" sz="2000" b="1" u="sng" dirty="0"/>
              <a:t> </a:t>
            </a:r>
            <a:r>
              <a:rPr lang="en-US" sz="2000" u="sng" dirty="0"/>
              <a:t>(assembly) instruction</a:t>
            </a:r>
            <a:r>
              <a:rPr lang="en-US" sz="2000" dirty="0"/>
              <a:t>, which returns into the calling user program while </a:t>
            </a:r>
            <a:r>
              <a:rPr lang="en-US" sz="2000" b="1" dirty="0">
                <a:solidFill>
                  <a:srgbClr val="FF0000"/>
                </a:solidFill>
              </a:rPr>
              <a:t>simultaneously</a:t>
            </a:r>
            <a:r>
              <a:rPr lang="en-US" sz="2000" dirty="0"/>
              <a:t> </a:t>
            </a:r>
            <a:r>
              <a:rPr lang="en-US" sz="2000" b="1" dirty="0"/>
              <a:t>reducing the privilege level back to “user” mode </a:t>
            </a:r>
            <a:r>
              <a:rPr lang="en-US" sz="20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pop these values off the stack and resume execution of the user-mode program</a:t>
            </a:r>
            <a:r>
              <a:rPr lang="en-US" sz="1800" dirty="0"/>
              <a:t>]</a:t>
            </a:r>
          </a:p>
          <a:p>
            <a:endParaRPr lang="en-US" sz="2000" b="1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8494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Comic Sans MS"/>
              </a:rPr>
              <a:t>Unix Process Memory Layout</a:t>
            </a:r>
          </a:p>
        </p:txBody>
      </p:sp>
      <p:sp>
        <p:nvSpPr>
          <p:cNvPr id="30723" name="Content Placeholder 9"/>
          <p:cNvSpPr>
            <a:spLocks noGrp="1"/>
          </p:cNvSpPr>
          <p:nvPr>
            <p:ph sz="half" idx="1"/>
          </p:nvPr>
        </p:nvSpPr>
        <p:spPr>
          <a:xfrm>
            <a:off x="125916" y="1625599"/>
            <a:ext cx="4151086" cy="49133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a typeface="ＭＳ Ｐゴシック" charset="0"/>
                <a:cs typeface="Comic Sans MS"/>
              </a:rPr>
              <a:t>Process has 4 segments</a:t>
            </a:r>
          </a:p>
          <a:p>
            <a:pPr lvl="1"/>
            <a:r>
              <a:rPr lang="en-US" b="1" dirty="0">
                <a:ea typeface="ＭＳ Ｐゴシック" charset="0"/>
              </a:rPr>
              <a:t>t</a:t>
            </a:r>
            <a:r>
              <a:rPr lang="en-US" b="1" dirty="0">
                <a:ea typeface="ＭＳ Ｐゴシック" charset="0"/>
                <a:cs typeface="Comic Sans MS"/>
              </a:rPr>
              <a:t>ext</a:t>
            </a:r>
            <a:r>
              <a:rPr lang="en-US" dirty="0">
                <a:ea typeface="ＭＳ Ｐゴシック" charset="0"/>
                <a:cs typeface="Comic Sans MS"/>
              </a:rPr>
              <a:t> – lowest addresses, fixed size</a:t>
            </a:r>
          </a:p>
          <a:p>
            <a:pPr lvl="1"/>
            <a:r>
              <a:rPr lang="en-US" b="1" dirty="0">
                <a:ea typeface="ＭＳ Ｐゴシック" charset="0"/>
              </a:rPr>
              <a:t>d</a:t>
            </a:r>
            <a:r>
              <a:rPr lang="en-US" b="1" dirty="0">
                <a:ea typeface="ＭＳ Ｐゴシック" charset="0"/>
                <a:cs typeface="Comic Sans MS"/>
              </a:rPr>
              <a:t>ata</a:t>
            </a:r>
            <a:r>
              <a:rPr lang="en-US" dirty="0">
                <a:ea typeface="ＭＳ Ｐゴシック" charset="0"/>
                <a:cs typeface="Comic Sans MS"/>
              </a:rPr>
              <a:t> – immediately after text for global variables</a:t>
            </a:r>
          </a:p>
          <a:p>
            <a:pPr lvl="1"/>
            <a:r>
              <a:rPr lang="en-US" b="1" dirty="0">
                <a:ea typeface="ＭＳ Ｐゴシック" charset="0"/>
              </a:rPr>
              <a:t>s</a:t>
            </a:r>
            <a:r>
              <a:rPr lang="en-US" b="1" dirty="0">
                <a:ea typeface="ＭＳ Ｐゴシック" charset="0"/>
                <a:cs typeface="Comic Sans MS"/>
              </a:rPr>
              <a:t>tack</a:t>
            </a:r>
            <a:r>
              <a:rPr lang="en-US" dirty="0">
                <a:ea typeface="ＭＳ Ｐゴシック" charset="0"/>
                <a:cs typeface="Comic Sans MS"/>
              </a:rPr>
              <a:t> – store “</a:t>
            </a:r>
            <a:r>
              <a:rPr lang="en-US" b="1" dirty="0">
                <a:ea typeface="ＭＳ Ｐゴシック" charset="0"/>
                <a:cs typeface="Comic Sans MS"/>
              </a:rPr>
              <a:t>automatic</a:t>
            </a:r>
            <a:r>
              <a:rPr lang="en-US" dirty="0">
                <a:ea typeface="ＭＳ Ｐゴシック" charset="0"/>
                <a:cs typeface="Comic Sans MS"/>
              </a:rPr>
              <a:t> variables” with function calls</a:t>
            </a:r>
          </a:p>
          <a:p>
            <a:pPr lvl="1"/>
            <a:r>
              <a:rPr lang="en-US" b="1" dirty="0">
                <a:ea typeface="ＭＳ Ｐゴシック" charset="0"/>
              </a:rPr>
              <a:t>h</a:t>
            </a:r>
            <a:r>
              <a:rPr lang="en-US" b="1" dirty="0">
                <a:ea typeface="ＭＳ Ｐゴシック" charset="0"/>
                <a:cs typeface="Comic Sans MS"/>
              </a:rPr>
              <a:t>eap</a:t>
            </a:r>
            <a:r>
              <a:rPr lang="en-US" dirty="0">
                <a:ea typeface="ＭＳ Ｐゴシック" charset="0"/>
                <a:cs typeface="Comic Sans MS"/>
              </a:rPr>
              <a:t> - gap in the middle for dynamic memory allocation via </a:t>
            </a:r>
            <a:r>
              <a:rPr lang="en-US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malloc()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F07626-2BA5-6F46-A5CB-72520E3EB9F9}" type="slidenum">
              <a:rPr lang="en-US" sz="1400">
                <a:latin typeface="Tahoma" charset="0"/>
              </a:rPr>
              <a:pPr/>
              <a:t>11</a:t>
            </a:fld>
            <a:endParaRPr lang="en-US" sz="1400">
              <a:latin typeface="Tahoma" charset="0"/>
            </a:endParaRPr>
          </a:p>
        </p:txBody>
      </p:sp>
      <p:pic>
        <p:nvPicPr>
          <p:cNvPr id="18" name="Content Placeholder 3" descr="getfil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60" r="-11084" b="-4376"/>
          <a:stretch/>
        </p:blipFill>
        <p:spPr>
          <a:xfrm>
            <a:off x="4277002" y="2209755"/>
            <a:ext cx="5250486" cy="3354477"/>
          </a:xfrm>
        </p:spPr>
      </p:pic>
      <p:sp>
        <p:nvSpPr>
          <p:cNvPr id="2" name="TextBox 1"/>
          <p:cNvSpPr txBox="1"/>
          <p:nvPr/>
        </p:nvSpPr>
        <p:spPr>
          <a:xfrm>
            <a:off x="4963018" y="5570517"/>
            <a:ext cx="29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/>
                <a:cs typeface="Comic Sans MS"/>
              </a:rPr>
              <a:t>Stevens &amp; </a:t>
            </a:r>
            <a:r>
              <a:rPr lang="en-US" dirty="0" err="1">
                <a:latin typeface="Comic Sans MS"/>
                <a:cs typeface="Comic Sans MS"/>
              </a:rPr>
              <a:t>Rago’s</a:t>
            </a:r>
            <a:r>
              <a:rPr lang="en-US" dirty="0">
                <a:latin typeface="Comic Sans MS"/>
                <a:cs typeface="Comic Sans MS"/>
              </a:rPr>
              <a:t> Fig. 7.6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65EB67-40C9-FD4E-91BA-41A6C14267DA}"/>
              </a:ext>
            </a:extLst>
          </p:cNvPr>
          <p:cNvSpPr/>
          <p:nvPr/>
        </p:nvSpPr>
        <p:spPr>
          <a:xfrm>
            <a:off x="5105400" y="2667000"/>
            <a:ext cx="1752600" cy="914400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41484E-2407-5C49-B0F9-5C7DD0617422}"/>
              </a:ext>
            </a:extLst>
          </p:cNvPr>
          <p:cNvGrpSpPr/>
          <p:nvPr/>
        </p:nvGrpSpPr>
        <p:grpSpPr>
          <a:xfrm>
            <a:off x="533400" y="2057400"/>
            <a:ext cx="3581400" cy="1836968"/>
            <a:chOff x="533400" y="2277832"/>
            <a:chExt cx="3581400" cy="183696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752822F-ECA5-4D4C-9818-FC1ECB412337}"/>
                </a:ext>
              </a:extLst>
            </p:cNvPr>
            <p:cNvSpPr/>
            <p:nvPr/>
          </p:nvSpPr>
          <p:spPr>
            <a:xfrm>
              <a:off x="533400" y="2277832"/>
              <a:ext cx="3581400" cy="183696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85FB40-CF34-F040-91CF-83457144C5F3}"/>
                </a:ext>
              </a:extLst>
            </p:cNvPr>
            <p:cNvSpPr txBox="1"/>
            <p:nvPr/>
          </p:nvSpPr>
          <p:spPr>
            <a:xfrm>
              <a:off x="3026648" y="371469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a.out</a:t>
              </a:r>
              <a:endPara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40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5BF9B-B006-684F-83BD-BA3BFB5A83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648200" cy="475615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A(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2) return;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else B();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B(){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C();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C(){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A(2);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main(){A(1);}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8B0E9A-AD0E-3C42-AE65-A6D84A88FA20}" type="slidenum">
              <a:rPr lang="en-US" sz="1400">
                <a:latin typeface="Tahoma" charset="0"/>
              </a:rPr>
              <a:pPr/>
              <a:t>12</a:t>
            </a:fld>
            <a:endParaRPr lang="en-US" sz="1400">
              <a:latin typeface="Tahoma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67400" y="20574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54F5E96-64CC-BD46-8CB0-8839909B1F96}"/>
              </a:ext>
            </a:extLst>
          </p:cNvPr>
          <p:cNvSpPr txBox="1">
            <a:spLocks/>
          </p:cNvSpPr>
          <p:nvPr/>
        </p:nvSpPr>
        <p:spPr>
          <a:xfrm>
            <a:off x="4648200" y="1600199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  <a:endParaRPr lang="en-US" dirty="0">
              <a:latin typeface="Comic Sans MS" panose="030F0902030302020204" pitchFamily="66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929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32772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06EADEC-8881-E74B-80EC-D9A9EA414EB5}" type="slidenum">
              <a:rPr lang="en-US" sz="1400">
                <a:latin typeface="Tahoma" charset="0"/>
              </a:rPr>
              <a:pPr/>
              <a:t>13</a:t>
            </a:fld>
            <a:endParaRPr lang="en-US" sz="1400">
              <a:latin typeface="Tahoma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67400" y="20574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25908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A(1)</a:t>
            </a:r>
          </a:p>
        </p:txBody>
      </p:sp>
      <p:sp>
        <p:nvSpPr>
          <p:cNvPr id="15" name="Curved Left Arrow 14"/>
          <p:cNvSpPr/>
          <p:nvPr/>
        </p:nvSpPr>
        <p:spPr bwMode="auto">
          <a:xfrm flipV="1">
            <a:off x="7924800" y="22860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3FFA9-2A1E-6E49-9864-242A924E4E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600199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4FD4B3-AB6F-5E48-A5FA-A3E5B52B87E7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648200" cy="4756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A(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2) return;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else B();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B(){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C();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C(){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A(2);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main(){A(1);}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71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33796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4910646-9610-2449-98AA-EE14C1E0EDCC}" type="slidenum">
              <a:rPr lang="en-US" sz="1400">
                <a:latin typeface="Tahoma" charset="0"/>
              </a:rPr>
              <a:pPr/>
              <a:t>14</a:t>
            </a:fld>
            <a:endParaRPr lang="en-US" sz="1400">
              <a:latin typeface="Tahoma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67400" y="20574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25908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A(1)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867400" y="31242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B()</a:t>
            </a:r>
          </a:p>
        </p:txBody>
      </p:sp>
      <p:sp>
        <p:nvSpPr>
          <p:cNvPr id="14" name="Curved Left Arrow 13"/>
          <p:cNvSpPr/>
          <p:nvPr/>
        </p:nvSpPr>
        <p:spPr bwMode="auto">
          <a:xfrm flipV="1">
            <a:off x="7924800" y="28194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Curved Left Arrow 14"/>
          <p:cNvSpPr/>
          <p:nvPr/>
        </p:nvSpPr>
        <p:spPr bwMode="auto">
          <a:xfrm flipV="1">
            <a:off x="7924800" y="22860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8750-0AA3-C246-A05D-818458694C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848E07B-F3E7-9D48-8667-4322AE1F1C39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648200" cy="4756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A(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2) return;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else B();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B(){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C();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C(){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A(2);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main(){A(1);}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28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34820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1C2256-E00F-DA46-9E1B-B23B4F6ABCA4}" type="slidenum">
              <a:rPr lang="en-US" sz="1400">
                <a:latin typeface="Tahoma" charset="0"/>
              </a:rPr>
              <a:pPr/>
              <a:t>15</a:t>
            </a:fld>
            <a:endParaRPr lang="en-US" sz="1400">
              <a:latin typeface="Tahoma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67400" y="20574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25908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A(1)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867400" y="31242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B()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867400" y="36576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C()</a:t>
            </a:r>
          </a:p>
        </p:txBody>
      </p:sp>
      <p:sp>
        <p:nvSpPr>
          <p:cNvPr id="13" name="Curved Left Arrow 12"/>
          <p:cNvSpPr/>
          <p:nvPr/>
        </p:nvSpPr>
        <p:spPr bwMode="auto">
          <a:xfrm flipV="1">
            <a:off x="7924800" y="34290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Curved Left Arrow 13"/>
          <p:cNvSpPr/>
          <p:nvPr/>
        </p:nvSpPr>
        <p:spPr bwMode="auto">
          <a:xfrm flipV="1">
            <a:off x="7924800" y="28194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Curved Left Arrow 14"/>
          <p:cNvSpPr/>
          <p:nvPr/>
        </p:nvSpPr>
        <p:spPr bwMode="auto">
          <a:xfrm flipV="1">
            <a:off x="7924800" y="22860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71900-6413-5246-B170-60FEF32071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7FDD7D-ED25-8B4A-83FC-2E87DDE0C62D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648200" cy="4756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A(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2) return;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else B();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B(){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C();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C(){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A(2);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main(){A(1);}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99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3584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C6CF65E-1E8A-514F-BD73-F94920067143}" type="slidenum">
              <a:rPr lang="en-US" sz="1400">
                <a:latin typeface="Tahoma" charset="0"/>
              </a:rPr>
              <a:pPr/>
              <a:t>16</a:t>
            </a:fld>
            <a:endParaRPr lang="en-US" sz="1400">
              <a:latin typeface="Tahoma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67400" y="20574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25908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A(1)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867400" y="31242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B()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867400" y="36576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C()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867400" y="41910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A(2)</a:t>
            </a:r>
          </a:p>
        </p:txBody>
      </p:sp>
      <p:sp>
        <p:nvSpPr>
          <p:cNvPr id="12" name="Curved Left Arrow 11"/>
          <p:cNvSpPr/>
          <p:nvPr/>
        </p:nvSpPr>
        <p:spPr bwMode="auto">
          <a:xfrm flipV="1">
            <a:off x="7924800" y="39624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Curved Left Arrow 12"/>
          <p:cNvSpPr/>
          <p:nvPr/>
        </p:nvSpPr>
        <p:spPr bwMode="auto">
          <a:xfrm flipV="1">
            <a:off x="7924800" y="34290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Curved Left Arrow 13"/>
          <p:cNvSpPr/>
          <p:nvPr/>
        </p:nvSpPr>
        <p:spPr bwMode="auto">
          <a:xfrm flipV="1">
            <a:off x="7924800" y="28194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Curved Left Arrow 14"/>
          <p:cNvSpPr/>
          <p:nvPr/>
        </p:nvSpPr>
        <p:spPr bwMode="auto">
          <a:xfrm flipV="1">
            <a:off x="7924800" y="22860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7EAC6-B772-5442-8CD6-9EA2F38447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8E6E4D2-15CA-3A47-A001-DDC1EC14FDBD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648200" cy="4756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A(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2) return;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else B();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B(){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C();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C(){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A(2);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main(){A(1);}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4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36868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F470D95-0972-3E43-AF1F-EE6C62944A4A}" type="slidenum">
              <a:rPr lang="en-US" sz="1400">
                <a:latin typeface="Tahoma" charset="0"/>
              </a:rPr>
              <a:pPr/>
              <a:t>17</a:t>
            </a:fld>
            <a:endParaRPr lang="en-US" sz="1400">
              <a:latin typeface="Tahoma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67400" y="20574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25908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A(1)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867400" y="31242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B()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867400" y="36576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C()</a:t>
            </a:r>
          </a:p>
        </p:txBody>
      </p:sp>
      <p:sp>
        <p:nvSpPr>
          <p:cNvPr id="13" name="Curved Left Arrow 12"/>
          <p:cNvSpPr/>
          <p:nvPr/>
        </p:nvSpPr>
        <p:spPr bwMode="auto">
          <a:xfrm flipV="1">
            <a:off x="7924800" y="34290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Curved Left Arrow 13"/>
          <p:cNvSpPr/>
          <p:nvPr/>
        </p:nvSpPr>
        <p:spPr bwMode="auto">
          <a:xfrm flipV="1">
            <a:off x="7924800" y="28194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Curved Left Arrow 14"/>
          <p:cNvSpPr/>
          <p:nvPr/>
        </p:nvSpPr>
        <p:spPr bwMode="auto">
          <a:xfrm flipV="1">
            <a:off x="7924800" y="22860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3C65-1644-7241-9388-FE8C5FE8BF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120FE7D-427D-1742-8701-5240A680E03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648200" cy="4756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A(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2) return;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else B();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B(){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C();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C(){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A(2);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main(){A(1);}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3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37892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85188C-0D93-8D42-9F42-190FF896B7CF}" type="slidenum">
              <a:rPr lang="en-US" sz="1400">
                <a:latin typeface="Tahoma" charset="0"/>
              </a:rPr>
              <a:pPr/>
              <a:t>18</a:t>
            </a:fld>
            <a:endParaRPr lang="en-US" sz="1400">
              <a:latin typeface="Tahoma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67400" y="20574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25908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A(1)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867400" y="31242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B()</a:t>
            </a:r>
          </a:p>
        </p:txBody>
      </p:sp>
      <p:sp>
        <p:nvSpPr>
          <p:cNvPr id="14" name="Curved Left Arrow 13"/>
          <p:cNvSpPr/>
          <p:nvPr/>
        </p:nvSpPr>
        <p:spPr bwMode="auto">
          <a:xfrm flipV="1">
            <a:off x="7924800" y="28194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Curved Left Arrow 14"/>
          <p:cNvSpPr/>
          <p:nvPr/>
        </p:nvSpPr>
        <p:spPr bwMode="auto">
          <a:xfrm flipV="1">
            <a:off x="7924800" y="22860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17BA-CD05-E645-9657-8BB7BF8281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8131781-A6AD-EA48-99CD-FA565097857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648200" cy="4756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A(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2) return;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else B();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B(){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C();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C(){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A(2);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main(){A(1);}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47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38916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EAF62D2-2FEA-344F-A7E2-1E5FD8D43245}" type="slidenum">
              <a:rPr lang="en-US" sz="1400">
                <a:latin typeface="Tahoma" charset="0"/>
              </a:rPr>
              <a:pPr/>
              <a:t>19</a:t>
            </a:fld>
            <a:endParaRPr lang="en-US" sz="1400">
              <a:latin typeface="Tahoma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67400" y="20574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67400" y="25908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A(1)</a:t>
            </a:r>
          </a:p>
        </p:txBody>
      </p:sp>
      <p:sp>
        <p:nvSpPr>
          <p:cNvPr id="15" name="Curved Left Arrow 14"/>
          <p:cNvSpPr/>
          <p:nvPr/>
        </p:nvSpPr>
        <p:spPr bwMode="auto">
          <a:xfrm flipV="1">
            <a:off x="7924800" y="2286000"/>
            <a:ext cx="381000" cy="45720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F087-0B9C-914F-9CFB-9DA4D95016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0EA327-7C19-3C4A-B285-216C57D43FF6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648200" cy="4756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A(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2) return;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else B();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B(){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C();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C(){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A(2);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main(){A(1);}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0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896-B3AE-B741-8059-76FF0F6AC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CFECD-5B5C-F94C-9A8C-9100BF03F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Empty yourself (meditate 😌)</a:t>
            </a:r>
          </a:p>
          <a:p>
            <a:r>
              <a:rPr lang="en-US" dirty="0"/>
              <a:t>Pretend that you were the first person being asked to design “something” to make a better use of a “bare” computing machine (CPU + memory)</a:t>
            </a:r>
          </a:p>
        </p:txBody>
      </p:sp>
    </p:spTree>
    <p:extLst>
      <p:ext uri="{BB962C8B-B14F-4D97-AF65-F5344CB8AC3E}">
        <p14:creationId xmlns:p14="http://schemas.microsoft.com/office/powerpoint/2010/main" val="260642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39940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902030302020204" pitchFamily="66" charset="0"/>
                <a:ea typeface="ＭＳ Ｐゴシック" charset="0"/>
                <a:cs typeface="ＭＳ Ｐゴシック" charset="0"/>
              </a:rPr>
              <a:t>Stack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C3E37F5-EADB-8B48-B4D4-0297FA21F94D}" type="slidenum">
              <a:rPr lang="en-US" sz="1400">
                <a:latin typeface="Tahoma" charset="0"/>
              </a:rPr>
              <a:pPr/>
              <a:t>20</a:t>
            </a:fld>
            <a:endParaRPr lang="en-US" sz="1400">
              <a:latin typeface="Tahoma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867400" y="2057400"/>
            <a:ext cx="20574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88FB2-67E7-2A4B-9346-A4A6E0A8AA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E942A0B-37D5-C444-9D1C-514B396E9C0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648200" cy="4756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omic Sans MS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A(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) 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if (</a:t>
            </a:r>
            <a:r>
              <a:rPr lang="en-US" sz="2400" b="1" dirty="0" err="1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tmp</a:t>
            </a: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== 2) return;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  else B();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B(){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C();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void C(){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	A(2);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}</a:t>
            </a:r>
          </a:p>
          <a:p>
            <a:pPr>
              <a:buFont typeface="Wingdings" charset="0"/>
              <a:buNone/>
            </a:pPr>
            <a:endParaRPr lang="en-US" sz="2400" b="1" dirty="0"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main(){A(1);}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941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8E71C12-6640-9848-A8EC-EDCFBEC46ABA}"/>
              </a:ext>
            </a:extLst>
          </p:cNvPr>
          <p:cNvSpPr/>
          <p:nvPr/>
        </p:nvSpPr>
        <p:spPr>
          <a:xfrm>
            <a:off x="6934201" y="574538"/>
            <a:ext cx="1935177" cy="11487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B4AE0E7-106B-0A44-BB7A-C92227DBA24F}"/>
              </a:ext>
            </a:extLst>
          </p:cNvPr>
          <p:cNvSpPr/>
          <p:nvPr/>
        </p:nvSpPr>
        <p:spPr>
          <a:xfrm>
            <a:off x="2740723" y="3290230"/>
            <a:ext cx="1935177" cy="11487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32441"/>
            <a:ext cx="6086345" cy="36255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4D5082-FC3D-6242-9F6B-4D5D140F4C63}"/>
              </a:ext>
            </a:extLst>
          </p:cNvPr>
          <p:cNvSpPr txBox="1"/>
          <p:nvPr/>
        </p:nvSpPr>
        <p:spPr>
          <a:xfrm>
            <a:off x="6934200" y="604045"/>
            <a:ext cx="2590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.global write;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$16, %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$64;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252" y="1499919"/>
            <a:ext cx="8229600" cy="1935162"/>
          </a:xfrm>
        </p:spPr>
        <p:txBody>
          <a:bodyPr/>
          <a:lstStyle/>
          <a:p>
            <a:r>
              <a:rPr lang="en-US" sz="2400" dirty="0"/>
              <a:t>Special instructions to </a:t>
            </a:r>
          </a:p>
          <a:p>
            <a:pPr lvl="1"/>
            <a:r>
              <a:rPr lang="en-US" sz="2000" b="1" dirty="0"/>
              <a:t>at boot time</a:t>
            </a:r>
            <a:r>
              <a:rPr lang="en-US" sz="2000" dirty="0"/>
              <a:t>, allow OS to tell the hardware where the </a:t>
            </a:r>
            <a:r>
              <a:rPr lang="en-US" sz="2000" b="1" u="sng" dirty="0"/>
              <a:t>trap table</a:t>
            </a:r>
            <a:r>
              <a:rPr lang="en-US" sz="2000" b="1" dirty="0"/>
              <a:t> </a:t>
            </a:r>
            <a:r>
              <a:rPr lang="en-US" sz="2000" dirty="0"/>
              <a:t>resides in memory</a:t>
            </a:r>
          </a:p>
          <a:p>
            <a:pPr lvl="1"/>
            <a:r>
              <a:rPr lang="en-US" sz="2000" dirty="0"/>
              <a:t>“</a:t>
            </a:r>
            <a:r>
              <a:rPr lang="en-US" sz="2000" b="1" dirty="0"/>
              <a:t>trap” </a:t>
            </a:r>
            <a:r>
              <a:rPr lang="en-US" sz="2000" dirty="0"/>
              <a:t>into the kernel and “</a:t>
            </a:r>
            <a:r>
              <a:rPr lang="en-US" sz="2000" b="1" dirty="0"/>
              <a:t>return-from-trap” </a:t>
            </a:r>
            <a:r>
              <a:rPr lang="en-US" sz="2000" dirty="0"/>
              <a:t>back to user-mode programs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48400" y="3352800"/>
            <a:ext cx="289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trap</a:t>
            </a:r>
            <a:r>
              <a:rPr lang="en-US" sz="2000" dirty="0"/>
              <a:t> : </a:t>
            </a:r>
            <a:r>
              <a:rPr lang="en-US" sz="2000" b="1" dirty="0">
                <a:solidFill>
                  <a:srgbClr val="FF0000"/>
                </a:solidFill>
              </a:rPr>
              <a:t>simultaneously</a:t>
            </a:r>
            <a:r>
              <a:rPr lang="en-US" sz="2000" dirty="0"/>
              <a:t> </a:t>
            </a:r>
            <a:r>
              <a:rPr lang="en-US" sz="2000" b="1" dirty="0"/>
              <a:t>jumps into kernel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0000FF"/>
                </a:solidFill>
              </a:rPr>
              <a:t>sets mode bit to K</a:t>
            </a:r>
            <a:r>
              <a:rPr lang="en-US" sz="2000" dirty="0"/>
              <a:t>, and switch to use </a:t>
            </a:r>
            <a:r>
              <a:rPr lang="en-US" sz="2000" b="1" dirty="0"/>
              <a:t>kernel stack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1200" y="6550223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</a:t>
            </a:r>
            <a:r>
              <a:rPr lang="en-US" sz="1400" b="1" dirty="0"/>
              <a:t>per process</a:t>
            </a:r>
            <a:r>
              <a:rPr lang="en-US" sz="1400" dirty="0"/>
              <a:t>)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2971800" y="4038600"/>
            <a:ext cx="381000" cy="12954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  <a:stCxn id="8" idx="1"/>
          </p:cNvCxnSpPr>
          <p:nvPr/>
        </p:nvCxnSpPr>
        <p:spPr>
          <a:xfrm flipH="1" flipV="1">
            <a:off x="3962400" y="4038600"/>
            <a:ext cx="2971800" cy="140386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34200" y="52578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system call #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6889" y="5766310"/>
            <a:ext cx="23471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Operating Systems in Depth, Fig. 3.5, by Thomas </a:t>
            </a:r>
            <a:r>
              <a:rPr lang="en-US" sz="1400" dirty="0" err="1"/>
              <a:t>Doeppner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077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4A30-D494-6841-9B9B-FCFBA2BB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0D790-4713-D84F-AA1A-5FF4421E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7585364" cy="4525963"/>
          </a:xfrm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b="1" dirty="0"/>
              <a:t>system-call number </a:t>
            </a:r>
            <a:r>
              <a:rPr lang="en-US" sz="2200" dirty="0"/>
              <a:t>is assigned to each system call</a:t>
            </a:r>
          </a:p>
          <a:p>
            <a:r>
              <a:rPr lang="en-US" sz="2200" dirty="0"/>
              <a:t>The </a:t>
            </a:r>
            <a:r>
              <a:rPr lang="en-US" sz="2200" b="1" dirty="0"/>
              <a:t>user-facing system call function </a:t>
            </a:r>
            <a:r>
              <a:rPr lang="en-US" sz="2200" dirty="0"/>
              <a:t>is thus responsible for placing the desired </a:t>
            </a:r>
            <a:r>
              <a:rPr lang="en-US" sz="2200" u="sng" dirty="0"/>
              <a:t>system-call number</a:t>
            </a:r>
            <a:r>
              <a:rPr lang="en-US" sz="2200" dirty="0"/>
              <a:t> in a register (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2200" dirty="0"/>
              <a:t>) or at a specified location on the stack, and then “</a:t>
            </a:r>
            <a:r>
              <a:rPr lang="en-US" sz="2200" b="1" dirty="0"/>
              <a:t>traps” into kernel</a:t>
            </a:r>
          </a:p>
          <a:p>
            <a:r>
              <a:rPr lang="en-US" sz="2200" dirty="0"/>
              <a:t>The OS, when handling the system call inside the </a:t>
            </a:r>
            <a:r>
              <a:rPr lang="en-US" sz="2200" b="1" dirty="0"/>
              <a:t>trap handler</a:t>
            </a:r>
            <a:r>
              <a:rPr lang="en-US" sz="2200" dirty="0"/>
              <a:t>, examines this number, ensures it is valid, and, if it is, executes the corresponding </a:t>
            </a:r>
            <a:r>
              <a:rPr lang="en-US" sz="2200" b="1" dirty="0"/>
              <a:t>code of system call</a:t>
            </a:r>
          </a:p>
          <a:p>
            <a:r>
              <a:rPr lang="en-US" sz="2200" dirty="0"/>
              <a:t>This level of </a:t>
            </a:r>
            <a:r>
              <a:rPr lang="en-US" sz="2200" b="1" dirty="0"/>
              <a:t>indirection</a:t>
            </a:r>
            <a:r>
              <a:rPr lang="en-US" sz="2200" dirty="0"/>
              <a:t> serves as a form of </a:t>
            </a:r>
            <a:r>
              <a:rPr lang="en-US" sz="2200" b="1" dirty="0"/>
              <a:t>protection</a:t>
            </a:r>
            <a:r>
              <a:rPr lang="en-US" sz="2200" dirty="0"/>
              <a:t>; user code cannot specify an exact address to jump to, but rather must request a particular service via </a:t>
            </a:r>
            <a:r>
              <a:rPr lang="en-US" sz="2200" b="1" dirty="0"/>
              <a:t>system call number</a:t>
            </a:r>
            <a:r>
              <a:rPr lang="en-US" sz="2200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C8F87-67C9-E040-9086-AB42AA8FDC48}"/>
              </a:ext>
            </a:extLst>
          </p:cNvPr>
          <p:cNvGrpSpPr/>
          <p:nvPr/>
        </p:nvGrpSpPr>
        <p:grpSpPr>
          <a:xfrm>
            <a:off x="7086600" y="4800600"/>
            <a:ext cx="2590800" cy="1199609"/>
            <a:chOff x="3986401" y="5161434"/>
            <a:chExt cx="2547837" cy="11996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ADAA54C-213A-9C48-846E-B94CE08DF030}"/>
                </a:ext>
              </a:extLst>
            </p:cNvPr>
            <p:cNvSpPr/>
            <p:nvPr/>
          </p:nvSpPr>
          <p:spPr>
            <a:xfrm>
              <a:off x="3986402" y="5161434"/>
              <a:ext cx="1903086" cy="114871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BBAA21-0F21-F047-ABE2-6470E0F5AF53}"/>
                </a:ext>
              </a:extLst>
            </p:cNvPr>
            <p:cNvSpPr txBox="1"/>
            <p:nvPr/>
          </p:nvSpPr>
          <p:spPr>
            <a:xfrm>
              <a:off x="3986401" y="5191492"/>
              <a:ext cx="25478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.global write;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write: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movl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$16, %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eax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$64;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ret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52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0222-009E-AC48-82C4-B9FDD949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Stacks Per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B4C57-9CA4-324C-8FBD-07D521A1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74724"/>
            <a:ext cx="5333999" cy="3638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88A48-A1D0-7A40-B2DC-F0BFE8BAC923}"/>
              </a:ext>
            </a:extLst>
          </p:cNvPr>
          <p:cNvSpPr txBox="1"/>
          <p:nvPr/>
        </p:nvSpPr>
        <p:spPr>
          <a:xfrm>
            <a:off x="228600" y="4922333"/>
            <a:ext cx="8686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a process is </a:t>
            </a:r>
            <a:r>
              <a:rPr lang="en-US" sz="1600" b="1" dirty="0"/>
              <a:t>running in user mode</a:t>
            </a:r>
            <a:r>
              <a:rPr lang="en-US" sz="1600" dirty="0"/>
              <a:t>, its kernel stack is </a:t>
            </a:r>
            <a:r>
              <a:rPr lang="en-US" sz="1600" b="1" dirty="0"/>
              <a:t>empty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a process has been preempted (by timer) [</a:t>
            </a:r>
            <a:r>
              <a:rPr lang="en-US" sz="1600" b="1" dirty="0"/>
              <a:t>ready but not running</a:t>
            </a:r>
            <a:r>
              <a:rPr lang="en-US" sz="1600" dirty="0"/>
              <a:t>], its kernel stack contains the </a:t>
            </a:r>
            <a:r>
              <a:rPr lang="en-US" sz="1600" b="1" dirty="0"/>
              <a:t>user-level processor state</a:t>
            </a:r>
            <a:r>
              <a:rPr lang="en-US" sz="1600" dirty="0"/>
              <a:t> at the point when the user process was interrupted (i.e., the state to be restored when the process is resumed)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a process is </a:t>
            </a:r>
            <a:r>
              <a:rPr lang="en-US" sz="1600" b="1" dirty="0"/>
              <a:t>inside a system call waiting for I/O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its </a:t>
            </a:r>
            <a:r>
              <a:rPr lang="en-US" sz="1600" b="1" dirty="0"/>
              <a:t>kernel</a:t>
            </a:r>
            <a:r>
              <a:rPr lang="en-US" sz="1600" dirty="0"/>
              <a:t> </a:t>
            </a:r>
            <a:r>
              <a:rPr lang="en-US" sz="1600" b="1" dirty="0"/>
              <a:t>stack</a:t>
            </a:r>
            <a:r>
              <a:rPr lang="en-US" sz="1600" dirty="0"/>
              <a:t> contains the context to be resumed when the I/O completes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its </a:t>
            </a:r>
            <a:r>
              <a:rPr lang="en-US" sz="1600" b="1" dirty="0"/>
              <a:t>user stack </a:t>
            </a:r>
            <a:r>
              <a:rPr lang="en-US" sz="1600" dirty="0"/>
              <a:t>contains the context to be resumed when the system call returns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84455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Implementation of System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r>
              <a:rPr lang="en-US" sz="2400" dirty="0"/>
              <a:t>Setup </a:t>
            </a:r>
            <a:r>
              <a:rPr lang="en-US" sz="2400" b="1" dirty="0">
                <a:solidFill>
                  <a:srgbClr val="0000FF"/>
                </a:solidFill>
              </a:rPr>
              <a:t>trap table (interrupt vector) </a:t>
            </a:r>
            <a:r>
              <a:rPr lang="en-US" sz="2400" dirty="0"/>
              <a:t>at boot time</a:t>
            </a:r>
          </a:p>
          <a:p>
            <a:pPr lvl="1" indent="-342900"/>
            <a:r>
              <a:rPr lang="en-US" sz="2000" dirty="0"/>
              <a:t>tell hardware what code to run when </a:t>
            </a:r>
            <a:r>
              <a:rPr lang="en-US" sz="2000" b="1" dirty="0"/>
              <a:t>exceptional</a:t>
            </a:r>
            <a:r>
              <a:rPr lang="en-US" sz="2000" dirty="0"/>
              <a:t> </a:t>
            </a:r>
            <a:r>
              <a:rPr lang="en-US" sz="2000" b="1" dirty="0"/>
              <a:t>events</a:t>
            </a:r>
            <a:r>
              <a:rPr lang="en-US" sz="2000" dirty="0"/>
              <a:t> occur, e.g., hard-disk </a:t>
            </a:r>
            <a:r>
              <a:rPr lang="en-US" sz="2000" dirty="0" err="1"/>
              <a:t>interrup</a:t>
            </a:r>
            <a:r>
              <a:rPr lang="en-US" sz="2000" dirty="0"/>
              <a:t>, keyboard interrupt, </a:t>
            </a:r>
            <a:r>
              <a:rPr lang="en-US" sz="2000" b="1" dirty="0"/>
              <a:t>system call</a:t>
            </a:r>
            <a:r>
              <a:rPr lang="en-US" sz="2000" dirty="0"/>
              <a:t>, etc.</a:t>
            </a:r>
            <a:endParaRPr lang="en-US" sz="2400" dirty="0"/>
          </a:p>
          <a:p>
            <a:r>
              <a:rPr lang="en-US" sz="2400" b="1" dirty="0">
                <a:solidFill>
                  <a:srgbClr val="0000FF"/>
                </a:solidFill>
              </a:rPr>
              <a:t>trap</a:t>
            </a:r>
            <a:r>
              <a:rPr lang="en-US" sz="2400" dirty="0"/>
              <a:t> instruction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simultaneously</a:t>
            </a:r>
            <a:r>
              <a:rPr lang="en-US" sz="2000" dirty="0"/>
              <a:t> jump into kernel; raise privilege level to kernel mode; push (save) caller’s registers (e.g., PC, SP, etc.) onto per-process </a:t>
            </a:r>
            <a:r>
              <a:rPr lang="en-US" sz="2000" b="1" dirty="0"/>
              <a:t>kernel</a:t>
            </a:r>
            <a:r>
              <a:rPr lang="en-US" sz="2000" dirty="0"/>
              <a:t> stack</a:t>
            </a:r>
          </a:p>
          <a:p>
            <a:r>
              <a:rPr lang="en-US" sz="2400" b="1" dirty="0">
                <a:solidFill>
                  <a:srgbClr val="0000FF"/>
                </a:solidFill>
              </a:rPr>
              <a:t>return-from-trap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instruction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simultaneously </a:t>
            </a:r>
            <a:r>
              <a:rPr lang="en-US" sz="2000" dirty="0"/>
              <a:t>return to calling program; reduce privilege level to user mode; pop registers (e.g., PC, SP, etc.) off per-process </a:t>
            </a:r>
            <a:r>
              <a:rPr lang="en-US" sz="2000" b="1" dirty="0"/>
              <a:t>kernel</a:t>
            </a:r>
            <a:r>
              <a:rPr lang="en-US" sz="2000" dirty="0"/>
              <a:t> stack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18CBF-D885-0241-8ADA-ED7C6E0E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448316"/>
            <a:ext cx="144780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50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19FE-DB61-C84E-9FF3-A3698A2A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27A16-B129-184A-8702-3EF2D8C63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182096" cy="3682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B0805-5F37-5F4A-A20D-639C2EAA6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039218"/>
            <a:ext cx="1447800" cy="5212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253B93-891C-8A44-A8B6-A9F7CF5DAEBA}"/>
              </a:ext>
            </a:extLst>
          </p:cNvPr>
          <p:cNvSpPr txBox="1"/>
          <p:nvPr/>
        </p:nvSpPr>
        <p:spPr>
          <a:xfrm>
            <a:off x="228601" y="5300254"/>
            <a:ext cx="7391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process is </a:t>
            </a:r>
            <a:r>
              <a:rPr lang="en-US" b="1" dirty="0"/>
              <a:t>inside a system call waiting for I/O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its </a:t>
            </a:r>
            <a:r>
              <a:rPr lang="en-US" b="1" dirty="0"/>
              <a:t>kernel</a:t>
            </a:r>
            <a:r>
              <a:rPr lang="en-US" dirty="0"/>
              <a:t> </a:t>
            </a:r>
            <a:r>
              <a:rPr lang="en-US" b="1" dirty="0"/>
              <a:t>stack</a:t>
            </a:r>
            <a:r>
              <a:rPr lang="en-US" dirty="0"/>
              <a:t> contains the context to be resumed when the I/O completes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its </a:t>
            </a:r>
            <a:r>
              <a:rPr lang="en-US" b="1" dirty="0"/>
              <a:t>user stack </a:t>
            </a:r>
            <a:r>
              <a:rPr lang="en-US" dirty="0"/>
              <a:t>contains the context to be resumed when the system call returns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2E138-13FC-2143-92DB-742AE94E22A2}"/>
              </a:ext>
            </a:extLst>
          </p:cNvPr>
          <p:cNvSpPr txBox="1"/>
          <p:nvPr/>
        </p:nvSpPr>
        <p:spPr>
          <a:xfrm>
            <a:off x="6738899" y="2133600"/>
            <a:ext cx="90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D98AD-0ED3-224D-BEC7-F27356C3CA6F}"/>
              </a:ext>
            </a:extLst>
          </p:cNvPr>
          <p:cNvSpPr txBox="1"/>
          <p:nvPr/>
        </p:nvSpPr>
        <p:spPr>
          <a:xfrm>
            <a:off x="6753553" y="4212191"/>
            <a:ext cx="90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stack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F49D72-0CD5-1F4C-9BBE-E9B355C399E3}"/>
              </a:ext>
            </a:extLst>
          </p:cNvPr>
          <p:cNvCxnSpPr/>
          <p:nvPr/>
        </p:nvCxnSpPr>
        <p:spPr>
          <a:xfrm flipH="1">
            <a:off x="1981200" y="2362200"/>
            <a:ext cx="1371600" cy="144780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DD821E-DFE9-0543-929E-E29E217FEF67}"/>
              </a:ext>
            </a:extLst>
          </p:cNvPr>
          <p:cNvCxnSpPr/>
          <p:nvPr/>
        </p:nvCxnSpPr>
        <p:spPr>
          <a:xfrm>
            <a:off x="7086600" y="5486400"/>
            <a:ext cx="554182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D6456E-8AD8-2545-B931-C7C0AB393BFA}"/>
              </a:ext>
            </a:extLst>
          </p:cNvPr>
          <p:cNvGrpSpPr/>
          <p:nvPr/>
        </p:nvGrpSpPr>
        <p:grpSpPr>
          <a:xfrm>
            <a:off x="1143000" y="4572000"/>
            <a:ext cx="6497782" cy="286522"/>
            <a:chOff x="1143000" y="4572000"/>
            <a:chExt cx="6497782" cy="28652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19B487C-02C2-E34E-A028-2B143ABC3D51}"/>
                </a:ext>
              </a:extLst>
            </p:cNvPr>
            <p:cNvCxnSpPr/>
            <p:nvPr/>
          </p:nvCxnSpPr>
          <p:spPr>
            <a:xfrm flipH="1">
              <a:off x="1143000" y="4572000"/>
              <a:ext cx="838200" cy="22860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EF711A-4610-9148-912F-B18C82CCDC44}"/>
                </a:ext>
              </a:extLst>
            </p:cNvPr>
            <p:cNvCxnSpPr/>
            <p:nvPr/>
          </p:nvCxnSpPr>
          <p:spPr>
            <a:xfrm>
              <a:off x="7086600" y="4858522"/>
              <a:ext cx="55418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5226E7-77FC-E744-A14F-2C9096DD38E6}"/>
              </a:ext>
            </a:extLst>
          </p:cNvPr>
          <p:cNvGrpSpPr/>
          <p:nvPr/>
        </p:nvGrpSpPr>
        <p:grpSpPr>
          <a:xfrm>
            <a:off x="1295400" y="1828800"/>
            <a:ext cx="6345382" cy="353418"/>
            <a:chOff x="1295400" y="1828800"/>
            <a:chExt cx="6345382" cy="35341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CF0F6E2-3BF1-7C42-A405-AED75DCF35B3}"/>
                </a:ext>
              </a:extLst>
            </p:cNvPr>
            <p:cNvCxnSpPr/>
            <p:nvPr/>
          </p:nvCxnSpPr>
          <p:spPr>
            <a:xfrm flipV="1">
              <a:off x="1295400" y="1828800"/>
              <a:ext cx="1752600" cy="35341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BD404F-6883-2342-905B-89C626E491E3}"/>
                </a:ext>
              </a:extLst>
            </p:cNvPr>
            <p:cNvCxnSpPr/>
            <p:nvPr/>
          </p:nvCxnSpPr>
          <p:spPr>
            <a:xfrm>
              <a:off x="7086600" y="1981200"/>
              <a:ext cx="5541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838A5D6-6C7F-514E-B3BA-BAF6A0B45B7E}"/>
                </a:ext>
              </a:extLst>
            </p:cNvPr>
            <p:cNvCxnSpPr/>
            <p:nvPr/>
          </p:nvCxnSpPr>
          <p:spPr>
            <a:xfrm>
              <a:off x="4343400" y="2170495"/>
              <a:ext cx="55418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B988D6-994C-E945-9D53-7668A5B81776}"/>
              </a:ext>
            </a:extLst>
          </p:cNvPr>
          <p:cNvCxnSpPr/>
          <p:nvPr/>
        </p:nvCxnSpPr>
        <p:spPr>
          <a:xfrm>
            <a:off x="4298106" y="3886200"/>
            <a:ext cx="554182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859ECE-9410-D645-A536-F652E3597079}"/>
              </a:ext>
            </a:extLst>
          </p:cNvPr>
          <p:cNvCxnSpPr/>
          <p:nvPr/>
        </p:nvCxnSpPr>
        <p:spPr>
          <a:xfrm>
            <a:off x="4299438" y="4267200"/>
            <a:ext cx="55418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BA2045-14F4-484C-A084-010C5308EAAA}"/>
              </a:ext>
            </a:extLst>
          </p:cNvPr>
          <p:cNvCxnSpPr>
            <a:cxnSpLocks/>
          </p:cNvCxnSpPr>
          <p:nvPr/>
        </p:nvCxnSpPr>
        <p:spPr>
          <a:xfrm flipH="1">
            <a:off x="457200" y="4980580"/>
            <a:ext cx="315944" cy="15854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B7284C-A083-F040-8790-2044209FFC17}"/>
              </a:ext>
            </a:extLst>
          </p:cNvPr>
          <p:cNvCxnSpPr>
            <a:cxnSpLocks/>
          </p:cNvCxnSpPr>
          <p:nvPr/>
        </p:nvCxnSpPr>
        <p:spPr>
          <a:xfrm>
            <a:off x="7086600" y="4114800"/>
            <a:ext cx="53340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Image result for image of hard disk">
            <a:extLst>
              <a:ext uri="{FF2B5EF4-FFF2-40B4-BE49-F238E27FC236}">
                <a16:creationId xmlns:a16="http://schemas.microsoft.com/office/drawing/2014/main" id="{3B42496D-9523-034F-9BCA-4F0AD081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5" y="4901797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232115-FF25-C84B-A39B-2AC67833BB90}"/>
              </a:ext>
            </a:extLst>
          </p:cNvPr>
          <p:cNvSpPr txBox="1"/>
          <p:nvPr/>
        </p:nvSpPr>
        <p:spPr>
          <a:xfrm>
            <a:off x="381817" y="4720022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disk_driver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7053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D176053-D0E3-5240-9F51-0F3A01026027}"/>
              </a:ext>
            </a:extLst>
          </p:cNvPr>
          <p:cNvSpPr/>
          <p:nvPr/>
        </p:nvSpPr>
        <p:spPr>
          <a:xfrm>
            <a:off x="914400" y="990600"/>
            <a:ext cx="2133600" cy="3733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9B29-B04F-BB4C-973C-AC4FA7893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0" y="4937917"/>
            <a:ext cx="8382000" cy="9445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State </a:t>
            </a:r>
            <a:r>
              <a:rPr lang="en-US" sz="2000" b="1" dirty="0">
                <a:solidFill>
                  <a:srgbClr val="0000FF"/>
                </a:solidFill>
              </a:rPr>
              <a:t>before</a:t>
            </a:r>
            <a:r>
              <a:rPr lang="en-US" sz="2000" dirty="0"/>
              <a:t> an interrupt handler is invoked</a:t>
            </a:r>
          </a:p>
          <a:p>
            <a:pPr marL="685800" lvl="1"/>
            <a:r>
              <a:rPr lang="en-US" sz="1800" dirty="0"/>
              <a:t>SS: stack segment; ESP: stack pointer</a:t>
            </a:r>
          </a:p>
          <a:p>
            <a:pPr marL="685800" lvl="1"/>
            <a:r>
              <a:rPr lang="en-US" sz="1800" dirty="0"/>
              <a:t>CS: code segment; EIP: program counter (PC)</a:t>
            </a:r>
          </a:p>
          <a:p>
            <a:pPr marL="685800" lvl="1"/>
            <a:r>
              <a:rPr lang="en-US" sz="1800" dirty="0"/>
              <a:t>EIP and ESP refer to locations in </a:t>
            </a:r>
            <a:r>
              <a:rPr lang="en-US" sz="1800" b="1" dirty="0"/>
              <a:t>user process</a:t>
            </a:r>
          </a:p>
          <a:p>
            <a:pPr marL="685800" lvl="1"/>
            <a:r>
              <a:rPr lang="en-US" sz="1800" dirty="0"/>
              <a:t>interrupt (kernel) stack is </a:t>
            </a:r>
            <a:r>
              <a:rPr lang="en-US" sz="1800" b="1" dirty="0"/>
              <a:t>empty</a:t>
            </a:r>
          </a:p>
          <a:p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87D446-8B26-BD44-98BA-142C1771F017}"/>
              </a:ext>
            </a:extLst>
          </p:cNvPr>
          <p:cNvSpPr/>
          <p:nvPr/>
        </p:nvSpPr>
        <p:spPr>
          <a:xfrm>
            <a:off x="6672714" y="990600"/>
            <a:ext cx="2133600" cy="3733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1C52F-C897-284A-BE89-F2BB8E49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4800"/>
            <a:ext cx="7720314" cy="441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5E408-125F-B545-BE7C-8CC1AE730C79}"/>
              </a:ext>
            </a:extLst>
          </p:cNvPr>
          <p:cNvSpPr txBox="1"/>
          <p:nvPr/>
        </p:nvSpPr>
        <p:spPr>
          <a:xfrm>
            <a:off x="228600" y="5410199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X86 is “segmented” so each segment (code, data, stack) has two parts: </a:t>
            </a:r>
            <a:r>
              <a:rPr lang="en-US" b="1" dirty="0"/>
              <a:t>base</a:t>
            </a:r>
            <a:r>
              <a:rPr lang="en-US" dirty="0"/>
              <a:t> + </a:t>
            </a:r>
            <a:r>
              <a:rPr lang="en-US" b="1" dirty="0"/>
              <a:t>offset</a:t>
            </a:r>
          </a:p>
        </p:txBody>
      </p:sp>
    </p:spTree>
    <p:extLst>
      <p:ext uri="{BB962C8B-B14F-4D97-AF65-F5344CB8AC3E}">
        <p14:creationId xmlns:p14="http://schemas.microsoft.com/office/powerpoint/2010/main" val="108842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9B29-B04F-BB4C-973C-AC4FA7893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355362"/>
            <a:ext cx="8382000" cy="944563"/>
          </a:xfrm>
        </p:spPr>
        <p:txBody>
          <a:bodyPr/>
          <a:lstStyle/>
          <a:p>
            <a:r>
              <a:rPr lang="en-US" sz="2000" dirty="0"/>
              <a:t>State </a:t>
            </a:r>
            <a:r>
              <a:rPr lang="en-US" sz="2000" b="1" dirty="0">
                <a:solidFill>
                  <a:srgbClr val="0000FF"/>
                </a:solidFill>
              </a:rPr>
              <a:t>after</a:t>
            </a:r>
            <a:r>
              <a:rPr lang="en-US" sz="2000" dirty="0"/>
              <a:t> x86 hardware has “</a:t>
            </a:r>
            <a:r>
              <a:rPr lang="en-US" sz="2000" b="1" dirty="0"/>
              <a:t>jumped to</a:t>
            </a:r>
            <a:r>
              <a:rPr lang="en-US" sz="2000" dirty="0"/>
              <a:t>” the interrupt handler</a:t>
            </a:r>
          </a:p>
          <a:p>
            <a:r>
              <a:rPr lang="en-US" sz="2000" dirty="0"/>
              <a:t>Hardware pushed the </a:t>
            </a:r>
            <a:r>
              <a:rPr lang="en-US" sz="2000" b="1" dirty="0"/>
              <a:t>user context</a:t>
            </a:r>
            <a:r>
              <a:rPr lang="en-US" sz="2000" dirty="0"/>
              <a:t> on the interrupt (kernel) stack and changes the program counter and stack pointer to locations in kernel memory (and push Error code if necessary)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6488A1-7097-6446-8FD3-B34991C30A0A}"/>
              </a:ext>
            </a:extLst>
          </p:cNvPr>
          <p:cNvSpPr/>
          <p:nvPr/>
        </p:nvSpPr>
        <p:spPr>
          <a:xfrm>
            <a:off x="914400" y="838200"/>
            <a:ext cx="2133600" cy="3352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CFBA21-9229-0B4B-A872-4DD7DBF9000D}"/>
              </a:ext>
            </a:extLst>
          </p:cNvPr>
          <p:cNvSpPr/>
          <p:nvPr/>
        </p:nvSpPr>
        <p:spPr>
          <a:xfrm>
            <a:off x="6019800" y="888447"/>
            <a:ext cx="2133600" cy="43936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80436-39A6-5A47-8DA7-5BAA7EF53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8599"/>
            <a:ext cx="6705600" cy="50534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FEE0167-7CE3-0442-860F-418CEFB49B04}"/>
              </a:ext>
            </a:extLst>
          </p:cNvPr>
          <p:cNvGrpSpPr/>
          <p:nvPr/>
        </p:nvGrpSpPr>
        <p:grpSpPr>
          <a:xfrm>
            <a:off x="5143500" y="2297451"/>
            <a:ext cx="649904" cy="915791"/>
            <a:chOff x="5143500" y="2297451"/>
            <a:chExt cx="649904" cy="915791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04B9532A-0182-DF47-8A86-7C0B78A1C719}"/>
                </a:ext>
              </a:extLst>
            </p:cNvPr>
            <p:cNvSpPr/>
            <p:nvPr/>
          </p:nvSpPr>
          <p:spPr>
            <a:xfrm>
              <a:off x="5143500" y="2297451"/>
              <a:ext cx="152400" cy="915791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48EA2A-F63B-764A-9C34-164D258D451E}"/>
                </a:ext>
              </a:extLst>
            </p:cNvPr>
            <p:cNvSpPr txBox="1"/>
            <p:nvPr/>
          </p:nvSpPr>
          <p:spPr>
            <a:xfrm>
              <a:off x="5286534" y="2570680"/>
              <a:ext cx="5068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???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718305D0-46CD-434B-AAF0-D44D1C2811B3}"/>
              </a:ext>
            </a:extLst>
          </p:cNvPr>
          <p:cNvSpPr/>
          <p:nvPr/>
        </p:nvSpPr>
        <p:spPr>
          <a:xfrm>
            <a:off x="6705600" y="1143000"/>
            <a:ext cx="10668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BB3DB6-93BD-5847-BD9A-B0FD9E2FD569}"/>
              </a:ext>
            </a:extLst>
          </p:cNvPr>
          <p:cNvGrpSpPr/>
          <p:nvPr/>
        </p:nvGrpSpPr>
        <p:grpSpPr>
          <a:xfrm>
            <a:off x="7543800" y="3429000"/>
            <a:ext cx="1524001" cy="1752600"/>
            <a:chOff x="7543800" y="3429000"/>
            <a:chExt cx="1524001" cy="1752600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29E6C340-92FC-5B45-8041-53391C82687E}"/>
                </a:ext>
              </a:extLst>
            </p:cNvPr>
            <p:cNvSpPr/>
            <p:nvPr/>
          </p:nvSpPr>
          <p:spPr>
            <a:xfrm>
              <a:off x="7543800" y="3429000"/>
              <a:ext cx="228600" cy="1752600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aseline="30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18F05F-2667-1247-BD4D-D47EF985B9F5}"/>
                </a:ext>
              </a:extLst>
            </p:cNvPr>
            <p:cNvSpPr txBox="1"/>
            <p:nvPr/>
          </p:nvSpPr>
          <p:spPr>
            <a:xfrm>
              <a:off x="7782675" y="4006334"/>
              <a:ext cx="1285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pushed by hardware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070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CB3CE3-4A73-C14B-8658-271D2546F39C}"/>
              </a:ext>
            </a:extLst>
          </p:cNvPr>
          <p:cNvSpPr/>
          <p:nvPr/>
        </p:nvSpPr>
        <p:spPr>
          <a:xfrm>
            <a:off x="1777181" y="685800"/>
            <a:ext cx="2133600" cy="3124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9DFB91-912E-1E40-A582-5941E2B96E5C}"/>
              </a:ext>
            </a:extLst>
          </p:cNvPr>
          <p:cNvSpPr/>
          <p:nvPr/>
        </p:nvSpPr>
        <p:spPr>
          <a:xfrm>
            <a:off x="6526161" y="746650"/>
            <a:ext cx="2133600" cy="49259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D9B29-B04F-BB4C-973C-AC4FA7893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58" y="5410200"/>
            <a:ext cx="6373761" cy="9445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State </a:t>
            </a:r>
            <a:r>
              <a:rPr lang="en-US" sz="1800" b="1" dirty="0"/>
              <a:t>after</a:t>
            </a:r>
            <a:r>
              <a:rPr lang="en-US" sz="1800" dirty="0"/>
              <a:t> the interrupt handler has </a:t>
            </a:r>
            <a:r>
              <a:rPr lang="en-US" sz="1800" b="1" dirty="0"/>
              <a:t>started executing</a:t>
            </a:r>
          </a:p>
          <a:p>
            <a:r>
              <a:rPr lang="en-US" sz="1600" dirty="0"/>
              <a:t>The handler first saves 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pushad</a:t>
            </a:r>
            <a:r>
              <a:rPr lang="en-US" sz="1600" dirty="0"/>
              <a:t>) the current state of the processor (general) registers, </a:t>
            </a:r>
            <a:r>
              <a:rPr lang="en-US" sz="1600" b="1" dirty="0"/>
              <a:t>since it may overwrite them</a:t>
            </a:r>
          </a:p>
          <a:p>
            <a:pPr lvl="1"/>
            <a:r>
              <a:rPr lang="en-US" sz="1400" dirty="0"/>
              <a:t>this saves stack pointer </a:t>
            </a:r>
            <a:r>
              <a:rPr lang="en-US" sz="1400" b="1" dirty="0">
                <a:solidFill>
                  <a:srgbClr val="0000FF"/>
                </a:solidFill>
              </a:rPr>
              <a:t>twice</a:t>
            </a:r>
            <a:r>
              <a:rPr lang="en-US" sz="1400" dirty="0"/>
              <a:t>: first, the </a:t>
            </a:r>
            <a:r>
              <a:rPr lang="en-US" sz="1400" b="1" dirty="0"/>
              <a:t>user</a:t>
            </a:r>
            <a:r>
              <a:rPr lang="en-US" sz="1400" dirty="0"/>
              <a:t> stack pointer then the </a:t>
            </a:r>
            <a:r>
              <a:rPr lang="en-US" sz="1400" b="1" dirty="0"/>
              <a:t>kernel</a:t>
            </a:r>
            <a:r>
              <a:rPr lang="en-US" sz="1400" dirty="0"/>
              <a:t> stack pointer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75195-CBAD-D64C-8779-F7B98458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61" y="228600"/>
            <a:ext cx="6629400" cy="5444011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D638F65D-42B8-E34C-B315-7C183595BF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77150" y="3676650"/>
            <a:ext cx="342900" cy="30480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121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EE6213-76A0-CB4F-8F4B-694967F2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903664" y="1537989"/>
            <a:ext cx="5595124" cy="2849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0A10B1-1C6D-4145-925E-965E90A29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46443" y="578125"/>
            <a:ext cx="3606511" cy="266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947FF-A857-534B-9A28-E09170E4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620912" y="910056"/>
            <a:ext cx="5091955" cy="41055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786A4AA-6FF5-DF47-B12B-14A1CB8A1558}"/>
              </a:ext>
            </a:extLst>
          </p:cNvPr>
          <p:cNvGrpSpPr/>
          <p:nvPr/>
        </p:nvGrpSpPr>
        <p:grpSpPr>
          <a:xfrm>
            <a:off x="2210818" y="5590717"/>
            <a:ext cx="2590800" cy="1199609"/>
            <a:chOff x="3986401" y="5161434"/>
            <a:chExt cx="2547837" cy="119960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EBB237A-A48F-8A45-BF1A-198363512C2C}"/>
                </a:ext>
              </a:extLst>
            </p:cNvPr>
            <p:cNvSpPr/>
            <p:nvPr/>
          </p:nvSpPr>
          <p:spPr>
            <a:xfrm>
              <a:off x="3986402" y="5161434"/>
              <a:ext cx="1903086" cy="114871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326CC-A0B9-744C-A13F-4AE9F99D1FF0}"/>
                </a:ext>
              </a:extLst>
            </p:cNvPr>
            <p:cNvSpPr txBox="1"/>
            <p:nvPr/>
          </p:nvSpPr>
          <p:spPr>
            <a:xfrm>
              <a:off x="3986401" y="5191492"/>
              <a:ext cx="25478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.global write;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write: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movl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$16, %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eax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$64;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ret</a:t>
              </a: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034E7C-8F8D-F240-A204-1F454C5D6B89}"/>
              </a:ext>
            </a:extLst>
          </p:cNvPr>
          <p:cNvSpPr/>
          <p:nvPr/>
        </p:nvSpPr>
        <p:spPr>
          <a:xfrm>
            <a:off x="450308" y="2807129"/>
            <a:ext cx="14478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652239-C937-944F-AE63-8042920020EE}"/>
              </a:ext>
            </a:extLst>
          </p:cNvPr>
          <p:cNvSpPr/>
          <p:nvPr/>
        </p:nvSpPr>
        <p:spPr>
          <a:xfrm>
            <a:off x="2362200" y="4023368"/>
            <a:ext cx="2743200" cy="242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CD2AD58-D45A-5743-9214-16EBD1922176}"/>
              </a:ext>
            </a:extLst>
          </p:cNvPr>
          <p:cNvSpPr/>
          <p:nvPr/>
        </p:nvSpPr>
        <p:spPr>
          <a:xfrm>
            <a:off x="6629400" y="2962834"/>
            <a:ext cx="1143000" cy="1613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062DFC-585B-334C-B28B-B6B8151CD9B7}"/>
              </a:ext>
            </a:extLst>
          </p:cNvPr>
          <p:cNvGrpSpPr/>
          <p:nvPr/>
        </p:nvGrpSpPr>
        <p:grpSpPr>
          <a:xfrm>
            <a:off x="194309" y="5590717"/>
            <a:ext cx="1959797" cy="1199609"/>
            <a:chOff x="3986401" y="5161434"/>
            <a:chExt cx="1959797" cy="119960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C2C7F9E-E716-F244-AF07-9A8595643887}"/>
                </a:ext>
              </a:extLst>
            </p:cNvPr>
            <p:cNvSpPr/>
            <p:nvPr/>
          </p:nvSpPr>
          <p:spPr>
            <a:xfrm>
              <a:off x="3986401" y="5161434"/>
              <a:ext cx="1867777" cy="1143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68264E-7C30-2044-97DB-C994519F483D}"/>
                </a:ext>
              </a:extLst>
            </p:cNvPr>
            <p:cNvSpPr txBox="1"/>
            <p:nvPr/>
          </p:nvSpPr>
          <p:spPr>
            <a:xfrm>
              <a:off x="3986402" y="5191492"/>
              <a:ext cx="195979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.global read;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read: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movl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$5, %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eax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$64;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ret</a:t>
              </a: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4D3E142-54F2-F447-BB79-6120E37A81C4}"/>
              </a:ext>
            </a:extLst>
          </p:cNvPr>
          <p:cNvSpPr/>
          <p:nvPr/>
        </p:nvSpPr>
        <p:spPr>
          <a:xfrm>
            <a:off x="450308" y="1229149"/>
            <a:ext cx="14478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C996349-2719-2146-A08C-E2FF8967D248}"/>
              </a:ext>
            </a:extLst>
          </p:cNvPr>
          <p:cNvSpPr/>
          <p:nvPr/>
        </p:nvSpPr>
        <p:spPr>
          <a:xfrm>
            <a:off x="6629400" y="3124200"/>
            <a:ext cx="1143000" cy="1613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EA270C-AA9C-2D42-9317-B721DE59CEDE}"/>
              </a:ext>
            </a:extLst>
          </p:cNvPr>
          <p:cNvGrpSpPr/>
          <p:nvPr/>
        </p:nvGrpSpPr>
        <p:grpSpPr>
          <a:xfrm>
            <a:off x="4329298" y="5590717"/>
            <a:ext cx="2590800" cy="1199609"/>
            <a:chOff x="3986401" y="5161434"/>
            <a:chExt cx="2547837" cy="119960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E5E2564-DC05-3346-8C8C-8A5541E9110B}"/>
                </a:ext>
              </a:extLst>
            </p:cNvPr>
            <p:cNvSpPr/>
            <p:nvPr/>
          </p:nvSpPr>
          <p:spPr>
            <a:xfrm>
              <a:off x="3986402" y="5161434"/>
              <a:ext cx="1903086" cy="114871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D82816-B73D-DC43-B91B-DF178DA8A366}"/>
                </a:ext>
              </a:extLst>
            </p:cNvPr>
            <p:cNvSpPr txBox="1"/>
            <p:nvPr/>
          </p:nvSpPr>
          <p:spPr>
            <a:xfrm>
              <a:off x="3986401" y="5191492"/>
              <a:ext cx="254783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.global fork;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fork: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movl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$1, %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eax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4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$64;</a:t>
              </a:r>
            </a:p>
            <a:p>
              <a:r>
                <a:rPr lang="en-US" sz="1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ret</a:t>
              </a: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8BB9380-BCBE-084F-8F0F-880DA29AF344}"/>
              </a:ext>
            </a:extLst>
          </p:cNvPr>
          <p:cNvSpPr/>
          <p:nvPr/>
        </p:nvSpPr>
        <p:spPr>
          <a:xfrm>
            <a:off x="450308" y="646805"/>
            <a:ext cx="14478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7CBE7C6-9824-D448-B689-838B920819B4}"/>
              </a:ext>
            </a:extLst>
          </p:cNvPr>
          <p:cNvSpPr/>
          <p:nvPr/>
        </p:nvSpPr>
        <p:spPr>
          <a:xfrm>
            <a:off x="6629400" y="2286000"/>
            <a:ext cx="1143000" cy="1613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C7AB7D2-6110-4E42-8108-F96FC44635B3}"/>
              </a:ext>
            </a:extLst>
          </p:cNvPr>
          <p:cNvSpPr/>
          <p:nvPr/>
        </p:nvSpPr>
        <p:spPr>
          <a:xfrm flipH="1">
            <a:off x="6189661" y="646805"/>
            <a:ext cx="116726" cy="343795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7" grpId="0" animBg="1"/>
      <p:bldP spid="18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Comic Sans MS" charset="0"/>
                <a:cs typeface="+mj-cs"/>
              </a:rPr>
              <a:t>Introduction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5029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latin typeface="Comic Sans MS" charset="0"/>
                <a:cs typeface="+mn-cs"/>
              </a:rPr>
              <a:t>Virtualize (physical) CPU via “</a:t>
            </a:r>
            <a:r>
              <a:rPr lang="en-US" sz="2800" b="1" dirty="0">
                <a:latin typeface="Comic Sans MS" charset="0"/>
                <a:cs typeface="+mn-cs"/>
              </a:rPr>
              <a:t>time</a:t>
            </a:r>
            <a:r>
              <a:rPr lang="en-US" sz="2800" dirty="0">
                <a:latin typeface="Comic Sans MS" charset="0"/>
                <a:cs typeface="+mn-cs"/>
              </a:rPr>
              <a:t>” sharing</a:t>
            </a:r>
          </a:p>
          <a:p>
            <a:pPr eaLnBrk="1" hangingPunct="1">
              <a:defRPr/>
            </a:pPr>
            <a:r>
              <a:rPr lang="en-US" sz="2800" dirty="0">
                <a:latin typeface="Comic Sans MS" charset="0"/>
                <a:cs typeface="+mn-cs"/>
              </a:rPr>
              <a:t>Two challenges to such mechanism</a:t>
            </a:r>
          </a:p>
          <a:p>
            <a:pPr lvl="1" eaLnBrk="1" hangingPunct="1">
              <a:defRPr/>
            </a:pPr>
            <a:r>
              <a:rPr lang="en-US" sz="2400" b="1" dirty="0">
                <a:latin typeface="Comic Sans MS" charset="0"/>
                <a:cs typeface="+mn-cs"/>
              </a:rPr>
              <a:t>performance</a:t>
            </a:r>
            <a:r>
              <a:rPr lang="en-US" sz="2400" dirty="0">
                <a:latin typeface="Comic Sans MS" charset="0"/>
                <a:cs typeface="+mn-cs"/>
              </a:rPr>
              <a:t> – with minimum overhead</a:t>
            </a:r>
          </a:p>
          <a:p>
            <a:pPr lvl="1" eaLnBrk="1" hangingPunct="1">
              <a:defRPr/>
            </a:pPr>
            <a:r>
              <a:rPr lang="en-US" sz="2400" b="1" dirty="0">
                <a:latin typeface="Comic Sans MS" charset="0"/>
                <a:cs typeface="+mn-cs"/>
              </a:rPr>
              <a:t>control</a:t>
            </a:r>
            <a:r>
              <a:rPr lang="en-US" sz="2400" dirty="0">
                <a:latin typeface="Comic Sans MS" charset="0"/>
                <a:cs typeface="+mn-cs"/>
              </a:rPr>
              <a:t> – </a:t>
            </a:r>
            <a:r>
              <a:rPr lang="en-US" sz="2400" b="1" dirty="0">
                <a:latin typeface="Comic Sans MS" charset="0"/>
                <a:cs typeface="+mn-cs"/>
              </a:rPr>
              <a:t>retain control of CPU </a:t>
            </a:r>
            <a:r>
              <a:rPr lang="en-US" sz="2400" dirty="0">
                <a:latin typeface="Comic Sans MS" charset="0"/>
                <a:cs typeface="+mn-cs"/>
              </a:rPr>
              <a:t>while running processes efficiently</a:t>
            </a:r>
          </a:p>
          <a:p>
            <a:pPr marL="57150" lvl="1" indent="0" eaLnBrk="1" hangingPunct="1">
              <a:buNone/>
              <a:defRPr/>
            </a:pP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cs typeface="Wingdings"/>
                <a:sym typeface="Wingdings"/>
              </a:rPr>
              <a:t> </a:t>
            </a:r>
            <a:r>
              <a:rPr lang="en-US" dirty="0">
                <a:cs typeface="Wingdings"/>
                <a:sym typeface="Wingdings"/>
              </a:rPr>
              <a:t>Obtain</a:t>
            </a:r>
            <a:r>
              <a:rPr lang="en-US" dirty="0"/>
              <a:t>ing </a:t>
            </a:r>
            <a:r>
              <a:rPr lang="en-US" b="1" dirty="0"/>
              <a:t>high</a:t>
            </a:r>
            <a:r>
              <a:rPr lang="en-US" dirty="0"/>
              <a:t> </a:t>
            </a:r>
            <a:r>
              <a:rPr lang="en-US" b="1" dirty="0"/>
              <a:t>performance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while</a:t>
            </a:r>
            <a:r>
              <a:rPr lang="en-US" dirty="0"/>
              <a:t> maintaining </a:t>
            </a:r>
            <a:r>
              <a:rPr lang="en-US" b="1" dirty="0"/>
              <a:t>control</a:t>
            </a:r>
            <a:r>
              <a:rPr lang="en-US" dirty="0"/>
              <a:t> is the key challenge in building OS</a:t>
            </a:r>
            <a:endParaRPr lang="en-US" b="1" dirty="0"/>
          </a:p>
          <a:p>
            <a:pPr marL="514350" indent="-457200" eaLnBrk="1" hangingPunct="1">
              <a:defRPr/>
            </a:pPr>
            <a:r>
              <a:rPr lang="en-US" sz="2800" dirty="0">
                <a:latin typeface="Comic Sans MS" charset="0"/>
                <a:cs typeface="+mn-cs"/>
              </a:rPr>
              <a:t>Need hardware support (how much?)</a:t>
            </a:r>
          </a:p>
          <a:p>
            <a:pPr lvl="1" eaLnBrk="1" hangingPunct="1">
              <a:defRPr/>
            </a:pPr>
            <a:r>
              <a:rPr lang="en-US" b="1" dirty="0">
                <a:latin typeface="Comic Sans MS" charset="0"/>
                <a:cs typeface="+mn-cs"/>
              </a:rPr>
              <a:t>one</a:t>
            </a:r>
            <a:r>
              <a:rPr lang="en-US" b="1" dirty="0">
                <a:solidFill>
                  <a:srgbClr val="0000FF"/>
                </a:solidFill>
                <a:latin typeface="Comic Sans MS" charset="0"/>
                <a:cs typeface="+mn-cs"/>
              </a:rPr>
              <a:t> “mode”</a:t>
            </a:r>
            <a:r>
              <a:rPr lang="en-US" dirty="0">
                <a:solidFill>
                  <a:srgbClr val="0000FF"/>
                </a:solidFill>
                <a:latin typeface="Comic Sans MS" charset="0"/>
                <a:cs typeface="+mn-cs"/>
              </a:rPr>
              <a:t> </a:t>
            </a:r>
            <a:r>
              <a:rPr lang="en-US" b="1" dirty="0">
                <a:latin typeface="Comic Sans MS" charset="0"/>
                <a:cs typeface="+mn-cs"/>
              </a:rPr>
              <a:t>bit</a:t>
            </a:r>
            <a:r>
              <a:rPr lang="en-US" dirty="0">
                <a:latin typeface="Comic Sans MS" charset="0"/>
                <a:cs typeface="+mn-cs"/>
              </a:rPr>
              <a:t> (user vs. kernel mode)</a:t>
            </a:r>
          </a:p>
          <a:p>
            <a:pPr marL="514350" indent="-457200" eaLnBrk="1" hangingPunct="1">
              <a:defRPr/>
            </a:pPr>
            <a:r>
              <a:rPr lang="en-US" sz="2800" dirty="0">
                <a:latin typeface="Comic Sans MS" charset="0"/>
                <a:cs typeface="+mn-cs"/>
              </a:rPr>
              <a:t>Technique: </a:t>
            </a:r>
            <a:r>
              <a:rPr lang="en-US" sz="2800" b="1" dirty="0">
                <a:solidFill>
                  <a:srgbClr val="0000FF"/>
                </a:solidFill>
              </a:rPr>
              <a:t>Limited Direct Execution</a:t>
            </a:r>
            <a:r>
              <a:rPr lang="en-US" sz="2800" dirty="0"/>
              <a:t> </a:t>
            </a:r>
          </a:p>
          <a:p>
            <a:pPr eaLnBrk="1" hangingPunct="1">
              <a:defRPr/>
            </a:pPr>
            <a:endParaRPr lang="en-US" sz="2800" dirty="0">
              <a:latin typeface="Comic Sans MS" charset="0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FBFDB2-F223-AC4A-924F-CD7B56390527}"/>
              </a:ext>
            </a:extLst>
          </p:cNvPr>
          <p:cNvCxnSpPr/>
          <p:nvPr/>
        </p:nvCxnSpPr>
        <p:spPr>
          <a:xfrm>
            <a:off x="4343400" y="6324600"/>
            <a:ext cx="2895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D6FCEE-9143-D045-AF73-7AE6F74E531F}"/>
              </a:ext>
            </a:extLst>
          </p:cNvPr>
          <p:cNvCxnSpPr>
            <a:cxnSpLocks/>
          </p:cNvCxnSpPr>
          <p:nvPr/>
        </p:nvCxnSpPr>
        <p:spPr>
          <a:xfrm>
            <a:off x="2895600" y="6477000"/>
            <a:ext cx="434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/>
          <a:lstStyle/>
          <a:p>
            <a:r>
              <a:rPr lang="en-US" sz="3000" b="1" dirty="0"/>
              <a:t>Why System Calls Look Like Procedure Calls?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You may wonder why a call to a system call, such as </a:t>
            </a:r>
            <a:r>
              <a:rPr lang="en-US" sz="1800" dirty="0">
                <a:latin typeface="Courier New"/>
                <a:cs typeface="Courier New"/>
              </a:rPr>
              <a:t>open()</a:t>
            </a:r>
            <a:r>
              <a:rPr lang="en-US" sz="1800" dirty="0"/>
              <a:t> or </a:t>
            </a:r>
            <a:r>
              <a:rPr lang="en-US" sz="1800" dirty="0">
                <a:latin typeface="Courier New"/>
                <a:cs typeface="Courier New"/>
              </a:rPr>
              <a:t>read()</a:t>
            </a:r>
            <a:r>
              <a:rPr lang="en-US" sz="1800" dirty="0"/>
              <a:t>, looks exactly like a typical procedure call in C; that is, if it looks just like a procedure call, how does the system know it’s a system call, and do all the right stuff? The simple reason: it </a:t>
            </a:r>
            <a:r>
              <a:rPr lang="en-US" sz="1800" i="1" dirty="0"/>
              <a:t>is </a:t>
            </a:r>
            <a:r>
              <a:rPr lang="en-US" sz="1800" dirty="0"/>
              <a:t>a procedure call, but hidden inside that procedure call is the famous </a:t>
            </a:r>
            <a:r>
              <a:rPr lang="en-US" sz="1800" b="1" dirty="0">
                <a:solidFill>
                  <a:srgbClr val="0000FF"/>
                </a:solidFill>
              </a:rPr>
              <a:t>trap</a:t>
            </a:r>
            <a:r>
              <a:rPr lang="en-US" sz="1800" dirty="0"/>
              <a:t> instruction. More specifically, when you call </a:t>
            </a:r>
            <a:r>
              <a:rPr lang="en-US" sz="1800" dirty="0">
                <a:latin typeface="Courier New"/>
                <a:cs typeface="Courier New"/>
              </a:rPr>
              <a:t>open()</a:t>
            </a:r>
            <a:r>
              <a:rPr lang="en-US" sz="1800" dirty="0"/>
              <a:t> (for example), you are executing a procedure call into the C library. Therein, whether for </a:t>
            </a:r>
            <a:r>
              <a:rPr lang="en-US" sz="1800" dirty="0">
                <a:latin typeface="Courier New"/>
                <a:cs typeface="Courier New"/>
              </a:rPr>
              <a:t>open()</a:t>
            </a:r>
            <a:r>
              <a:rPr lang="en-US" sz="1800" dirty="0">
                <a:latin typeface="Comic Sans MS" panose="030F0902030302020204" pitchFamily="66" charset="0"/>
                <a:cs typeface="Courier New"/>
              </a:rPr>
              <a:t> </a:t>
            </a:r>
            <a:r>
              <a:rPr lang="en-US" sz="1800" dirty="0"/>
              <a:t>or any of the other system calls provided, the library uses an agreed-upon </a:t>
            </a:r>
            <a:r>
              <a:rPr lang="en-US" sz="1800" b="1" dirty="0"/>
              <a:t>calling convention </a:t>
            </a:r>
            <a:r>
              <a:rPr lang="en-US" sz="1800" dirty="0"/>
              <a:t>with the kernel to put the arguments to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open()</a:t>
            </a:r>
            <a:r>
              <a:rPr lang="en-US" sz="1800" dirty="0"/>
              <a:t> in well-known locations (e.g., on the stack, or in specific registers), puts the </a:t>
            </a:r>
            <a:r>
              <a:rPr lang="en-US" sz="1800" b="1" dirty="0"/>
              <a:t>system-call number </a:t>
            </a:r>
            <a:r>
              <a:rPr lang="en-US" sz="1800" dirty="0"/>
              <a:t>into a well-known location as well (again, onto the stack or a register), and then executes the aforementioned </a:t>
            </a:r>
            <a:r>
              <a:rPr lang="en-US" sz="1800" b="1" dirty="0">
                <a:solidFill>
                  <a:srgbClr val="0000FF"/>
                </a:solidFill>
              </a:rPr>
              <a:t>trap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/>
              <a:t>instruction. The code in the library after the trap unpacks return values and returns control to the program that issued the system call. Thus, the parts of the C library that make system calls are </a:t>
            </a:r>
            <a:r>
              <a:rPr lang="en-US" sz="1800" b="1" u="sng" dirty="0"/>
              <a:t>hand-coded in assembly</a:t>
            </a:r>
            <a:r>
              <a:rPr lang="en-US" sz="1800" dirty="0"/>
              <a:t>, as they need to carefully follow convention in order to process arguments and return values correctly, as well as execute the hardware-specific trap instruction. And now you know why you personally don’t have to write assembly code to trap into an OS; somebody has already written that assembly for you.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77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F28D-AC2B-734B-87BF-3013B9B8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When Trap?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4276-3C39-5E44-B1A7-00BFF1C45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sz="2400" dirty="0"/>
              <a:t>How does the trap know which code to run inside OS? </a:t>
            </a:r>
          </a:p>
          <a:p>
            <a:pPr lvl="1"/>
            <a:r>
              <a:rPr lang="en-US" sz="2000" dirty="0"/>
              <a:t>the calling process </a:t>
            </a:r>
            <a:r>
              <a:rPr lang="en-US" sz="2000" b="1" dirty="0"/>
              <a:t>can’t</a:t>
            </a:r>
            <a:r>
              <a:rPr lang="en-US" sz="2000" dirty="0"/>
              <a:t> specify an address to jump to (as you would when making a function call)</a:t>
            </a:r>
          </a:p>
          <a:p>
            <a:pPr lvl="2"/>
            <a:r>
              <a:rPr lang="en-US" sz="1800" dirty="0"/>
              <a:t>doing so would allow programs to jump anywhere into the kernel – a </a:t>
            </a:r>
            <a:r>
              <a:rPr lang="en-US" sz="1800" b="1" dirty="0"/>
              <a:t>Very Bad Idea</a:t>
            </a:r>
          </a:p>
          <a:p>
            <a:r>
              <a:rPr lang="en-US" sz="2400" dirty="0"/>
              <a:t>Kernel sets up a </a:t>
            </a:r>
            <a:r>
              <a:rPr lang="en-US" sz="2400" b="1" dirty="0"/>
              <a:t>trap table </a:t>
            </a:r>
            <a:r>
              <a:rPr lang="en-US" sz="2400" dirty="0"/>
              <a:t>at boot time </a:t>
            </a:r>
          </a:p>
          <a:p>
            <a:pPr lvl="1"/>
            <a:r>
              <a:rPr lang="en-US" sz="2000" dirty="0"/>
              <a:t>when machine boots up, it is in kernel mode, and tells hardware </a:t>
            </a:r>
            <a:r>
              <a:rPr lang="en-US" sz="2000" b="1" dirty="0"/>
              <a:t>what code</a:t>
            </a:r>
            <a:r>
              <a:rPr lang="en-US" sz="2000" dirty="0"/>
              <a:t> (</a:t>
            </a:r>
            <a:r>
              <a:rPr lang="en-US" sz="2000" b="1" dirty="0">
                <a:solidFill>
                  <a:srgbClr val="0000FF"/>
                </a:solidFill>
              </a:rPr>
              <a:t>addresses of the code</a:t>
            </a:r>
            <a:r>
              <a:rPr lang="en-US" sz="2000" dirty="0"/>
              <a:t>) to run when certain exceptional events occur. E.g., what code should run</a:t>
            </a:r>
          </a:p>
          <a:p>
            <a:pPr lvl="2"/>
            <a:r>
              <a:rPr lang="en-US" sz="1600" dirty="0"/>
              <a:t>when a </a:t>
            </a:r>
            <a:r>
              <a:rPr lang="en-US" sz="1600" b="1" dirty="0"/>
              <a:t>hard-disk interrupt</a:t>
            </a:r>
            <a:r>
              <a:rPr lang="en-US" sz="1600" dirty="0"/>
              <a:t> takes place; when a </a:t>
            </a:r>
            <a:r>
              <a:rPr lang="en-US" sz="1600" b="1" dirty="0"/>
              <a:t>keyboard interrupt</a:t>
            </a:r>
            <a:r>
              <a:rPr lang="en-US" sz="1600" dirty="0"/>
              <a:t> occurs; when a program makes a </a:t>
            </a:r>
            <a:r>
              <a:rPr lang="en-US" sz="1600" b="1" dirty="0">
                <a:solidFill>
                  <a:srgbClr val="FF0000"/>
                </a:solidFill>
              </a:rPr>
              <a:t>system call</a:t>
            </a:r>
            <a:r>
              <a:rPr lang="en-US" sz="1600" dirty="0"/>
              <a:t>, etc.</a:t>
            </a:r>
          </a:p>
          <a:p>
            <a:pPr lvl="1"/>
            <a:r>
              <a:rPr lang="en-US" sz="2000" dirty="0"/>
              <a:t>kernel informs hardware of the locations (addresses) of these </a:t>
            </a:r>
            <a:r>
              <a:rPr lang="en-US" sz="2000" b="1" dirty="0"/>
              <a:t>trap handlers </a:t>
            </a:r>
            <a:r>
              <a:rPr lang="en-US" sz="2000" dirty="0"/>
              <a:t>via special </a:t>
            </a:r>
            <a:r>
              <a:rPr lang="en-US" sz="2000" b="1" dirty="0"/>
              <a:t>privileged </a:t>
            </a:r>
            <a:r>
              <a:rPr lang="en-US" sz="2000" dirty="0"/>
              <a:t>instructions</a:t>
            </a:r>
          </a:p>
          <a:p>
            <a:pPr marL="457200" lvl="1" indent="0">
              <a:buNone/>
            </a:pPr>
            <a:r>
              <a:rPr lang="en-US" sz="2400" b="1" dirty="0"/>
              <a:t>      Hardware trapping mechanism</a:t>
            </a:r>
          </a:p>
          <a:p>
            <a:endParaRPr lang="en-US" sz="26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F29239AB-D89D-FC4A-A10F-3A9FE810DCDB}"/>
              </a:ext>
            </a:extLst>
          </p:cNvPr>
          <p:cNvSpPr/>
          <p:nvPr/>
        </p:nvSpPr>
        <p:spPr>
          <a:xfrm>
            <a:off x="990600" y="6019800"/>
            <a:ext cx="673608" cy="325225"/>
          </a:xfrm>
          <a:prstGeom prst="leftArrow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5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9006-267F-944F-8602-02313135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 Table/Vector (IDT)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95DD1-9FA7-B94B-B1E8-F94FD8A51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does </a:t>
            </a:r>
            <a:r>
              <a:rPr lang="en-US" sz="2400" b="1" dirty="0"/>
              <a:t>trap</a:t>
            </a:r>
            <a:r>
              <a:rPr lang="en-US" sz="2400" dirty="0"/>
              <a:t> know which code to run inside the OS?</a:t>
            </a:r>
          </a:p>
          <a:p>
            <a:pPr lvl="1"/>
            <a:r>
              <a:rPr lang="en-US" sz="2200" dirty="0"/>
              <a:t>can a calling process specify an address to jump to?</a:t>
            </a:r>
          </a:p>
          <a:p>
            <a:pPr lvl="2"/>
            <a:r>
              <a:rPr lang="en-US" sz="2000" dirty="0"/>
              <a:t>of course not!</a:t>
            </a:r>
          </a:p>
          <a:p>
            <a:pPr lvl="1"/>
            <a:r>
              <a:rPr lang="en-US" sz="2200" dirty="0"/>
              <a:t>kernel must carefully control what code executes upon a trap (with a #)</a:t>
            </a:r>
          </a:p>
          <a:p>
            <a:r>
              <a:rPr lang="en-US" sz="2400" dirty="0"/>
              <a:t>Setup </a:t>
            </a:r>
            <a:r>
              <a:rPr lang="en-US" sz="2400" b="1" dirty="0">
                <a:solidFill>
                  <a:srgbClr val="0000FF"/>
                </a:solidFill>
              </a:rPr>
              <a:t>trap table/vector</a:t>
            </a:r>
            <a:r>
              <a:rPr lang="en-US" sz="2400" dirty="0"/>
              <a:t> (</a:t>
            </a:r>
            <a:r>
              <a:rPr lang="en-US" sz="2400" b="1" dirty="0"/>
              <a:t>interrupt descriptor table</a:t>
            </a:r>
            <a:r>
              <a:rPr lang="en-US" sz="2400" dirty="0"/>
              <a:t> [</a:t>
            </a:r>
            <a:r>
              <a:rPr lang="en-US" sz="2400" b="1" dirty="0"/>
              <a:t>IDT</a:t>
            </a:r>
            <a:r>
              <a:rPr lang="en-US" sz="2400" dirty="0"/>
              <a:t>]) at </a:t>
            </a:r>
            <a:r>
              <a:rPr lang="en-US" sz="2400" b="1" dirty="0"/>
              <a:t>boot time</a:t>
            </a:r>
          </a:p>
          <a:p>
            <a:pPr lvl="1"/>
            <a:r>
              <a:rPr lang="en-US" sz="2200" dirty="0"/>
              <a:t>when machine boots up, it does so in privileged (kernel) mode, and thus is free to configure machine hardware as need be</a:t>
            </a:r>
          </a:p>
          <a:p>
            <a:pPr lvl="1"/>
            <a:r>
              <a:rPr lang="en-US" sz="2200" dirty="0"/>
              <a:t>OS tells hardware what code to run when certain exceptional events occur (e.g., hard disk interrupt, keyboard interrupt, </a:t>
            </a:r>
            <a:r>
              <a:rPr lang="en-US" sz="2200" b="1" dirty="0">
                <a:solidFill>
                  <a:srgbClr val="FF0000"/>
                </a:solidFill>
              </a:rPr>
              <a:t>system call</a:t>
            </a:r>
            <a:r>
              <a:rPr lang="en-US" sz="2200" dirty="0"/>
              <a:t>, exception, etc.)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3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9FD35-127B-5347-A08A-4331F9CBE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51151" y="2630168"/>
            <a:ext cx="4191000" cy="3936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21A72-389F-4145-A0FC-8DEEFC644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95800" y="-198179"/>
            <a:ext cx="4038599" cy="519695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79ECD4-E747-D840-B843-DB4D7C2DA089}"/>
              </a:ext>
            </a:extLst>
          </p:cNvPr>
          <p:cNvSpPr/>
          <p:nvPr/>
        </p:nvSpPr>
        <p:spPr>
          <a:xfrm>
            <a:off x="381000" y="5638800"/>
            <a:ext cx="1752600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7D40DB8-96A7-ED4A-BABB-D34E6AB345A2}"/>
              </a:ext>
            </a:extLst>
          </p:cNvPr>
          <p:cNvSpPr/>
          <p:nvPr/>
        </p:nvSpPr>
        <p:spPr>
          <a:xfrm>
            <a:off x="4191000" y="2057400"/>
            <a:ext cx="46482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B73E5C-B97B-B04D-8A21-6CDC029F3206}"/>
              </a:ext>
            </a:extLst>
          </p:cNvPr>
          <p:cNvCxnSpPr/>
          <p:nvPr/>
        </p:nvCxnSpPr>
        <p:spPr>
          <a:xfrm>
            <a:off x="7086600" y="4038600"/>
            <a:ext cx="1219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D1C34C1-8172-D145-93BB-43279E268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00754" y="-1247961"/>
            <a:ext cx="893977" cy="373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95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E63B7D-940F-0943-92EF-59674909DF67}"/>
              </a:ext>
            </a:extLst>
          </p:cNvPr>
          <p:cNvSpPr/>
          <p:nvPr/>
        </p:nvSpPr>
        <p:spPr>
          <a:xfrm>
            <a:off x="76200" y="76200"/>
            <a:ext cx="2667000" cy="3200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D2999-98B7-2749-BA97-0B89B52CA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99" y="188614"/>
            <a:ext cx="26670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vector table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.data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vectors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vectors: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.long vector0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.long vector1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.long vector2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.long vector255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3230C-83F0-3448-8FC9-92C2D3A0A63A}"/>
              </a:ext>
            </a:extLst>
          </p:cNvPr>
          <p:cNvSpPr txBox="1"/>
          <p:nvPr/>
        </p:nvSpPr>
        <p:spPr>
          <a:xfrm>
            <a:off x="2933700" y="188614"/>
            <a:ext cx="2390398" cy="7571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handlers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alltraps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vector0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vector0: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alltraps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vector1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vector1: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alltraps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vector2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vector1: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alltraps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vector255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vector255: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$255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alltraps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A15D1-824B-EA42-A368-4475BF8623CA}"/>
              </a:ext>
            </a:extLst>
          </p:cNvPr>
          <p:cNvSpPr txBox="1"/>
          <p:nvPr/>
        </p:nvSpPr>
        <p:spPr>
          <a:xfrm>
            <a:off x="5285998" y="86008"/>
            <a:ext cx="370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Trap/interrupt entry points:</a:t>
            </a:r>
          </a:p>
          <a:p>
            <a:r>
              <a:rPr lang="en-US" sz="2000" dirty="0"/>
              <a:t>one entry point per interrupt number</a:t>
            </a:r>
          </a:p>
          <a:p>
            <a:endParaRPr lang="en-US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B599D2-20AD-5348-A8E3-DA48B411FA0D}"/>
              </a:ext>
            </a:extLst>
          </p:cNvPr>
          <p:cNvCxnSpPr>
            <a:cxnSpLocks/>
          </p:cNvCxnSpPr>
          <p:nvPr/>
        </p:nvCxnSpPr>
        <p:spPr>
          <a:xfrm flipV="1">
            <a:off x="2362200" y="1286337"/>
            <a:ext cx="571500" cy="3900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7F596F-D737-D643-8114-AB432A75D853}"/>
              </a:ext>
            </a:extLst>
          </p:cNvPr>
          <p:cNvCxnSpPr>
            <a:cxnSpLocks/>
          </p:cNvCxnSpPr>
          <p:nvPr/>
        </p:nvCxnSpPr>
        <p:spPr>
          <a:xfrm>
            <a:off x="2370876" y="1983470"/>
            <a:ext cx="562824" cy="531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82862E-3E71-9F4D-988D-68D24DE8E912}"/>
              </a:ext>
            </a:extLst>
          </p:cNvPr>
          <p:cNvCxnSpPr>
            <a:cxnSpLocks/>
          </p:cNvCxnSpPr>
          <p:nvPr/>
        </p:nvCxnSpPr>
        <p:spPr>
          <a:xfrm>
            <a:off x="2329381" y="3164570"/>
            <a:ext cx="604319" cy="24691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0C07540-6574-E149-ACE5-5F1B248D3C40}"/>
              </a:ext>
            </a:extLst>
          </p:cNvPr>
          <p:cNvSpPr txBox="1"/>
          <p:nvPr/>
        </p:nvSpPr>
        <p:spPr>
          <a:xfrm>
            <a:off x="204515" y="3937274"/>
            <a:ext cx="2507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vectors.S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latin typeface="Comic Sans MS" panose="030F0902030302020204" pitchFamily="66" charset="0"/>
                <a:cs typeface="Courier New" panose="02070309020205020404" pitchFamily="49" charset="0"/>
              </a:rPr>
              <a:t>generated from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vectors.pl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736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95015-6682-284D-BA47-DD510AF4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90525" y="1597025"/>
            <a:ext cx="5715000" cy="462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8EF25-0B3E-F243-BAC7-2251B10A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91005" y="-1127046"/>
            <a:ext cx="2368550" cy="49147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3C29EA-D0CA-3D49-AE58-F2AA9C5FACD5}"/>
              </a:ext>
            </a:extLst>
          </p:cNvPr>
          <p:cNvCxnSpPr/>
          <p:nvPr/>
        </p:nvCxnSpPr>
        <p:spPr>
          <a:xfrm>
            <a:off x="7239000" y="2133600"/>
            <a:ext cx="1143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113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8AADF88-86FD-F04F-824B-391A5C7C1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743065" y="-1704464"/>
            <a:ext cx="1531371" cy="509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9FD35-127B-5347-A08A-4331F9CB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83521" y="615472"/>
            <a:ext cx="5791200" cy="543924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FB15F3-6977-1748-B0F6-215E31B7CDDF}"/>
              </a:ext>
            </a:extLst>
          </p:cNvPr>
          <p:cNvSpPr/>
          <p:nvPr/>
        </p:nvSpPr>
        <p:spPr>
          <a:xfrm>
            <a:off x="457200" y="5943600"/>
            <a:ext cx="3505200" cy="152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D27A1-6823-D543-AFF0-989554787523}"/>
              </a:ext>
            </a:extLst>
          </p:cNvPr>
          <p:cNvSpPr txBox="1"/>
          <p:nvPr/>
        </p:nvSpPr>
        <p:spPr>
          <a:xfrm>
            <a:off x="773494" y="6221532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 hardware of trap vector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FC9A7E-2E56-6043-BB11-F4BA6B44F5AF}"/>
              </a:ext>
            </a:extLst>
          </p:cNvPr>
          <p:cNvSpPr/>
          <p:nvPr/>
        </p:nvSpPr>
        <p:spPr>
          <a:xfrm>
            <a:off x="4419600" y="914400"/>
            <a:ext cx="2971800" cy="228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EDE585-9F2E-9C4D-A2B8-E3B0BDBD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90557" y="1622758"/>
            <a:ext cx="3043793" cy="4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18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DD27A1-6823-D543-AFF0-989554787523}"/>
              </a:ext>
            </a:extLst>
          </p:cNvPr>
          <p:cNvSpPr txBox="1"/>
          <p:nvPr/>
        </p:nvSpPr>
        <p:spPr>
          <a:xfrm>
            <a:off x="2438400" y="3744922"/>
            <a:ext cx="5974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00FF"/>
                </a:solidFill>
              </a:rPr>
              <a:t>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oad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nterrupt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escriptor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able register: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charset="0"/>
                <a:ea typeface="ＭＳ Ｐゴシック" charset="0"/>
              </a:rPr>
              <a:t>inform hardware of trap vector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AC1644-105B-A549-8F66-3BA86D92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08234" y="68721"/>
            <a:ext cx="2667000" cy="502626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F9FEF8-0368-454E-B625-44CC041C294B}"/>
              </a:ext>
            </a:extLst>
          </p:cNvPr>
          <p:cNvCxnSpPr/>
          <p:nvPr/>
        </p:nvCxnSpPr>
        <p:spPr>
          <a:xfrm>
            <a:off x="2515345" y="3657600"/>
            <a:ext cx="4527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201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33F1-0AC7-3F40-9E1B-17F2E35C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xv6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10739-1AFB-E940-9DED-5DCE57DA4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" y="1524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syscall.h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syscall.c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4AA9B-1252-F540-A15C-8FABF4446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583056" y="3041320"/>
            <a:ext cx="4475136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D4B29-9957-D34B-9D42-6A687C561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993472" y="2572781"/>
            <a:ext cx="4648200" cy="3624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3658E-1F3E-4F46-81D5-01CDECC68671}"/>
              </a:ext>
            </a:extLst>
          </p:cNvPr>
          <p:cNvSpPr txBox="1"/>
          <p:nvPr/>
        </p:nvSpPr>
        <p:spPr>
          <a:xfrm>
            <a:off x="6265224" y="2514600"/>
            <a:ext cx="2650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Array of </a:t>
            </a:r>
            <a:r>
              <a:rPr lang="en-US" sz="2200" b="1" dirty="0">
                <a:solidFill>
                  <a:srgbClr val="0000FF"/>
                </a:solidFill>
              </a:rPr>
              <a:t>function pointers</a:t>
            </a:r>
            <a:r>
              <a:rPr lang="en-US" sz="2200" dirty="0"/>
              <a:t> to system call functions</a:t>
            </a:r>
          </a:p>
        </p:txBody>
      </p:sp>
    </p:spTree>
    <p:extLst>
      <p:ext uri="{BB962C8B-B14F-4D97-AF65-F5344CB8AC3E}">
        <p14:creationId xmlns:p14="http://schemas.microsoft.com/office/powerpoint/2010/main" val="203277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B04A-84F5-FC45-A3CD-1D9A3F11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xv6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D3F5B-59AD-664D-9AF7-122D077E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25773" y="2078373"/>
            <a:ext cx="4343403" cy="33870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978B319-A9D8-7048-838A-9982B8A3DAAC}"/>
              </a:ext>
            </a:extLst>
          </p:cNvPr>
          <p:cNvGrpSpPr/>
          <p:nvPr/>
        </p:nvGrpSpPr>
        <p:grpSpPr>
          <a:xfrm>
            <a:off x="3048000" y="2576943"/>
            <a:ext cx="5995117" cy="3200401"/>
            <a:chOff x="3048000" y="2576943"/>
            <a:chExt cx="5995117" cy="32004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6C8012-0E3A-004D-8DA5-1B8B593B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445358" y="1179585"/>
              <a:ext cx="3200401" cy="5995117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98272D7-936F-9D46-BEE0-DECFD703B9A4}"/>
                </a:ext>
              </a:extLst>
            </p:cNvPr>
            <p:cNvSpPr/>
            <p:nvPr/>
          </p:nvSpPr>
          <p:spPr>
            <a:xfrm>
              <a:off x="5715000" y="4267200"/>
              <a:ext cx="1600200" cy="3048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8F7ABA0-DC2A-7A4B-B12C-A0963FF7FD6E}"/>
                </a:ext>
              </a:extLst>
            </p:cNvPr>
            <p:cNvSpPr/>
            <p:nvPr/>
          </p:nvSpPr>
          <p:spPr>
            <a:xfrm>
              <a:off x="3657600" y="3872344"/>
              <a:ext cx="457200" cy="24245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B915AB3-F130-0048-A04B-2EE35DB3E431}"/>
              </a:ext>
            </a:extLst>
          </p:cNvPr>
          <p:cNvSpPr/>
          <p:nvPr/>
        </p:nvSpPr>
        <p:spPr>
          <a:xfrm>
            <a:off x="3974370" y="1978967"/>
            <a:ext cx="5171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</a:rPr>
              <a:t>system call number saved in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DB0FBE-C09D-9C44-B5B1-DAB3996FBBCD}"/>
              </a:ext>
            </a:extLst>
          </p:cNvPr>
          <p:cNvGrpSpPr/>
          <p:nvPr/>
        </p:nvGrpSpPr>
        <p:grpSpPr>
          <a:xfrm>
            <a:off x="6781800" y="5397346"/>
            <a:ext cx="2547837" cy="1353497"/>
            <a:chOff x="3986401" y="5161434"/>
            <a:chExt cx="2547837" cy="135349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83D43BC-F4D2-C34D-BDCA-0A829A3D53CA}"/>
                </a:ext>
              </a:extLst>
            </p:cNvPr>
            <p:cNvSpPr/>
            <p:nvPr/>
          </p:nvSpPr>
          <p:spPr>
            <a:xfrm>
              <a:off x="3986401" y="5161434"/>
              <a:ext cx="2233795" cy="12809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6F1FD3-A7B5-A743-9830-6C7BAE90169C}"/>
                </a:ext>
              </a:extLst>
            </p:cNvPr>
            <p:cNvSpPr txBox="1"/>
            <p:nvPr/>
          </p:nvSpPr>
          <p:spPr>
            <a:xfrm>
              <a:off x="3986401" y="5191492"/>
              <a:ext cx="254783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.global write;</a:t>
              </a:r>
            </a:p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read:</a:t>
              </a:r>
            </a:p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movl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$16, %</a:t>
              </a:r>
              <a:r>
                <a:rPr lang="en-US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eax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US" sz="1600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$64;</a:t>
              </a:r>
            </a:p>
            <a:p>
              <a:r>
                <a:rPr lang="en-US" sz="16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ret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587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Direction Execution </a:t>
            </a:r>
            <a:r>
              <a:rPr lang="en-US" sz="3800" b="1" dirty="0"/>
              <a:t>without</a:t>
            </a:r>
            <a:r>
              <a:rPr lang="en-US" sz="3800" dirty="0"/>
              <a:t> Limits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88566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0000FF"/>
                </a:solidFill>
              </a:rPr>
              <a:t>OS </a:t>
            </a:r>
            <a:r>
              <a:rPr lang="en-US" sz="2200" dirty="0"/>
              <a:t>                                              </a:t>
            </a:r>
            <a:r>
              <a:rPr lang="en-US" sz="2200" b="1" dirty="0">
                <a:solidFill>
                  <a:srgbClr val="0000FF"/>
                </a:solidFill>
              </a:rPr>
              <a:t>Program</a:t>
            </a:r>
            <a:endParaRPr lang="en-US" sz="2200" b="1" dirty="0">
              <a:ln>
                <a:solidFill>
                  <a:srgbClr val="000000"/>
                </a:solidFill>
              </a:ln>
              <a:solidFill>
                <a:srgbClr val="0000FF"/>
              </a:solidFill>
            </a:endParaRPr>
          </a:p>
          <a:p>
            <a:r>
              <a:rPr lang="en-US" sz="2000" dirty="0"/>
              <a:t>create an entry in process table</a:t>
            </a:r>
          </a:p>
          <a:p>
            <a:r>
              <a:rPr lang="en-US" sz="2000" dirty="0"/>
              <a:t>allocate memory for process</a:t>
            </a:r>
          </a:p>
          <a:p>
            <a:r>
              <a:rPr lang="en-US" sz="2000" dirty="0"/>
              <a:t>load program into memory</a:t>
            </a:r>
          </a:p>
          <a:p>
            <a:r>
              <a:rPr lang="en-US" sz="2000" dirty="0"/>
              <a:t>set up stack with </a:t>
            </a:r>
            <a:r>
              <a:rPr lang="en-US" sz="2000" dirty="0" err="1">
                <a:latin typeface="Courier New"/>
                <a:cs typeface="Courier New"/>
              </a:rPr>
              <a:t>argc</a:t>
            </a:r>
            <a:r>
              <a:rPr lang="en-US" sz="2000" dirty="0"/>
              <a:t>/</a:t>
            </a:r>
            <a:r>
              <a:rPr lang="en-US" sz="2000" dirty="0" err="1">
                <a:latin typeface="Courier New"/>
                <a:cs typeface="Courier New"/>
              </a:rPr>
              <a:t>argv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/>
              <a:t>clear registers</a:t>
            </a:r>
          </a:p>
          <a:p>
            <a:r>
              <a:rPr lang="en-US" sz="2000" dirty="0"/>
              <a:t>execute “call </a:t>
            </a:r>
            <a:r>
              <a:rPr lang="en-US" sz="2000" dirty="0">
                <a:latin typeface="Courier New"/>
                <a:cs typeface="Courier New"/>
              </a:rPr>
              <a:t>main()</a:t>
            </a:r>
            <a:r>
              <a:rPr lang="en-US" sz="2000" dirty="0"/>
              <a:t>”</a:t>
            </a: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/>
              <a:t>                                                           run </a:t>
            </a:r>
            <a:r>
              <a:rPr lang="en-US" sz="2000" dirty="0">
                <a:latin typeface="Courier New"/>
                <a:cs typeface="Courier New"/>
              </a:rPr>
              <a:t>main()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              execute </a:t>
            </a:r>
            <a:r>
              <a:rPr lang="en-US" sz="2000" dirty="0">
                <a:latin typeface="Courier New"/>
                <a:cs typeface="Courier New"/>
              </a:rPr>
              <a:t>return</a:t>
            </a:r>
            <a:r>
              <a:rPr lang="en-US" sz="2000" dirty="0"/>
              <a:t> from </a:t>
            </a:r>
            <a:r>
              <a:rPr lang="en-US" sz="2000" dirty="0">
                <a:latin typeface="Courier New"/>
                <a:cs typeface="Courier New"/>
              </a:rPr>
              <a:t>main()</a:t>
            </a:r>
          </a:p>
          <a:p>
            <a:r>
              <a:rPr lang="en-US" sz="2000" dirty="0"/>
              <a:t>free memory of process</a:t>
            </a:r>
          </a:p>
          <a:p>
            <a:r>
              <a:rPr lang="en-US" sz="2000" dirty="0"/>
              <a:t>remove from process list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1556" y="6308467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00600" y="2057401"/>
            <a:ext cx="0" cy="36576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5867400" y="4572000"/>
            <a:ext cx="304800" cy="183973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1E3EFF-2F5D-B04D-B584-B5F6ABBF8F1C}"/>
              </a:ext>
            </a:extLst>
          </p:cNvPr>
          <p:cNvSpPr txBox="1"/>
          <p:nvPr/>
        </p:nvSpPr>
        <p:spPr>
          <a:xfrm>
            <a:off x="1866900" y="228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4B082-D5A9-8A49-B6DE-166F6AEDAA46}"/>
              </a:ext>
            </a:extLst>
          </p:cNvPr>
          <p:cNvSpPr txBox="1"/>
          <p:nvPr/>
        </p:nvSpPr>
        <p:spPr>
          <a:xfrm>
            <a:off x="298233" y="5688463"/>
            <a:ext cx="85475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00FF"/>
                </a:solidFill>
              </a:rPr>
              <a:t>Direct</a:t>
            </a:r>
            <a:r>
              <a:rPr lang="en-US" sz="2200" dirty="0">
                <a:solidFill>
                  <a:srgbClr val="0000FF"/>
                </a:solidFill>
              </a:rPr>
              <a:t> execution </a:t>
            </a:r>
            <a:r>
              <a:rPr lang="en-US" sz="2200" dirty="0"/>
              <a:t>mean running the program </a:t>
            </a:r>
            <a:r>
              <a:rPr lang="en-US" sz="2200" b="1" dirty="0"/>
              <a:t>directly</a:t>
            </a:r>
            <a:r>
              <a:rPr lang="en-US" sz="2200" dirty="0"/>
              <a:t> on the CPU</a:t>
            </a:r>
          </a:p>
          <a:p>
            <a:r>
              <a:rPr lang="en-US" sz="2200" dirty="0"/>
              <a:t>One problem?</a:t>
            </a:r>
          </a:p>
          <a:p>
            <a:pPr lvl="1"/>
            <a:r>
              <a:rPr lang="en-US" sz="2200" dirty="0"/>
              <a:t>what happens when the program runs </a:t>
            </a:r>
            <a:r>
              <a:rPr lang="en-US" sz="2200" b="1" dirty="0"/>
              <a:t>forever</a:t>
            </a:r>
            <a:r>
              <a:rPr lang="en-US" sz="2200" dirty="0"/>
              <a:t>?</a:t>
            </a:r>
          </a:p>
          <a:p>
            <a:pPr lvl="1"/>
            <a:endParaRPr lang="en-US" sz="2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B2E421-1088-F345-98BD-BBAC4A22A067}"/>
              </a:ext>
            </a:extLst>
          </p:cNvPr>
          <p:cNvCxnSpPr>
            <a:cxnSpLocks/>
          </p:cNvCxnSpPr>
          <p:nvPr/>
        </p:nvCxnSpPr>
        <p:spPr>
          <a:xfrm>
            <a:off x="3526536" y="4016634"/>
            <a:ext cx="1502664" cy="402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1FE3ED-D0CC-2446-ABC7-792FC0543C13}"/>
              </a:ext>
            </a:extLst>
          </p:cNvPr>
          <p:cNvCxnSpPr>
            <a:cxnSpLocks/>
          </p:cNvCxnSpPr>
          <p:nvPr/>
        </p:nvCxnSpPr>
        <p:spPr>
          <a:xfrm flipH="1">
            <a:off x="3810000" y="4724400"/>
            <a:ext cx="12192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4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  <p:pic>
        <p:nvPicPr>
          <p:cNvPr id="6" name="Picture 5" descr="01-1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752600"/>
            <a:ext cx="6459228" cy="510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072" y="2438400"/>
            <a:ext cx="3733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/>
                <a:cs typeface="Courier New"/>
              </a:rPr>
              <a:t>count = read(</a:t>
            </a:r>
            <a:r>
              <a:rPr lang="en-US" sz="1400" b="1" dirty="0" err="1">
                <a:latin typeface="Courier New"/>
                <a:cs typeface="Courier New"/>
              </a:rPr>
              <a:t>fd</a:t>
            </a:r>
            <a:r>
              <a:rPr lang="en-US" sz="1400" b="1" dirty="0">
                <a:latin typeface="Courier New"/>
                <a:cs typeface="Courier New"/>
              </a:rPr>
              <a:t>, buffer, </a:t>
            </a:r>
            <a:r>
              <a:rPr lang="en-US" sz="1400" b="1" dirty="0" err="1">
                <a:latin typeface="Courier New"/>
                <a:cs typeface="Courier New"/>
              </a:rPr>
              <a:t>nbytes</a:t>
            </a:r>
            <a:r>
              <a:rPr lang="en-US" sz="1400" b="1" dirty="0">
                <a:latin typeface="Courier New"/>
                <a:cs typeface="Courier New"/>
              </a:rPr>
              <a:t>);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181600" y="3200400"/>
            <a:ext cx="1551326" cy="567154"/>
            <a:chOff x="5181600" y="3200400"/>
            <a:chExt cx="1551326" cy="567154"/>
          </a:xfrm>
        </p:grpSpPr>
        <p:sp>
          <p:nvSpPr>
            <p:cNvPr id="8" name="TextBox 7"/>
            <p:cNvSpPr txBox="1"/>
            <p:nvPr/>
          </p:nvSpPr>
          <p:spPr>
            <a:xfrm>
              <a:off x="5181600" y="3429000"/>
              <a:ext cx="15513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</a:rPr>
                <a:t>system call #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5562600" y="3200400"/>
              <a:ext cx="76200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 flipH="1">
            <a:off x="5562600" y="3733800"/>
            <a:ext cx="228600" cy="2438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72000" y="5257800"/>
            <a:ext cx="753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[U</a:t>
            </a:r>
            <a:r>
              <a:rPr lang="en-US" sz="1400" b="1" dirty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b="1" dirty="0">
                <a:solidFill>
                  <a:srgbClr val="0000FF"/>
                </a:solidFill>
                <a:sym typeface="Wingdings"/>
              </a:rPr>
              <a:t>K]</a:t>
            </a:r>
            <a:endParaRPr lang="en-US" sz="1400" b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77000" y="3886200"/>
            <a:ext cx="542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(pop)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072" y="4842301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Modern Operating Systems, 4</a:t>
            </a:r>
            <a:r>
              <a:rPr lang="en-US" sz="1600" baseline="30000" dirty="0"/>
              <a:t>th</a:t>
            </a:r>
            <a:r>
              <a:rPr lang="en-US" sz="1600" dirty="0"/>
              <a:t> edition, Fig. </a:t>
            </a:r>
            <a:r>
              <a:rPr lang="en-US" sz="1600"/>
              <a:t>1-17, by </a:t>
            </a:r>
            <a:r>
              <a:rPr lang="en-US" sz="1600" dirty="0"/>
              <a:t>Tanenbaum and Bos</a:t>
            </a:r>
          </a:p>
        </p:txBody>
      </p:sp>
    </p:spTree>
    <p:extLst>
      <p:ext uri="{BB962C8B-B14F-4D97-AF65-F5344CB8AC3E}">
        <p14:creationId xmlns:p14="http://schemas.microsoft.com/office/powerpoint/2010/main" val="233995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Limited Direct Execution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8" y="1356113"/>
            <a:ext cx="5486400" cy="546792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7200" y="1744677"/>
            <a:ext cx="0" cy="49530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400" y="1363677"/>
            <a:ext cx="66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" name="Left Brace 2"/>
          <p:cNvSpPr/>
          <p:nvPr/>
        </p:nvSpPr>
        <p:spPr>
          <a:xfrm>
            <a:off x="1595534" y="2819400"/>
            <a:ext cx="155258" cy="762000"/>
          </a:xfrm>
          <a:prstGeom prst="lef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9373" y="2908012"/>
            <a:ext cx="99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process creation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48803-062C-2244-B153-EFCAD33B121E}"/>
              </a:ext>
            </a:extLst>
          </p:cNvPr>
          <p:cNvSpPr txBox="1"/>
          <p:nvPr/>
        </p:nvSpPr>
        <p:spPr>
          <a:xfrm>
            <a:off x="6598268" y="1740721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2159C-A8F0-CB49-9844-DD4B8ACEEEA9}"/>
              </a:ext>
            </a:extLst>
          </p:cNvPr>
          <p:cNvSpPr txBox="1"/>
          <p:nvPr/>
        </p:nvSpPr>
        <p:spPr>
          <a:xfrm>
            <a:off x="6561400" y="27604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36FF5-F1CD-BE49-AB07-EF7099D47029}"/>
              </a:ext>
            </a:extLst>
          </p:cNvPr>
          <p:cNvSpPr txBox="1"/>
          <p:nvPr/>
        </p:nvSpPr>
        <p:spPr>
          <a:xfrm>
            <a:off x="6705600" y="2068064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initialize trap table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1BC53C-AB4A-FD43-9C74-D3AA343256D2}"/>
              </a:ext>
            </a:extLst>
          </p:cNvPr>
          <p:cNvSpPr/>
          <p:nvPr/>
        </p:nvSpPr>
        <p:spPr>
          <a:xfrm>
            <a:off x="1839997" y="3426294"/>
            <a:ext cx="1131803" cy="3075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8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Switching between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sz="2400" dirty="0">
                <a:latin typeface="Comic Sans MS" panose="030F0902030302020204" pitchFamily="66" charset="0"/>
              </a:rPr>
              <a:t>When one process is running on CPU, OS is </a:t>
            </a:r>
            <a:r>
              <a:rPr lang="en-US" sz="2400" b="1" dirty="0">
                <a:latin typeface="Comic Sans MS" panose="030F0902030302020204" pitchFamily="66" charset="0"/>
              </a:rPr>
              <a:t>not</a:t>
            </a:r>
            <a:r>
              <a:rPr lang="en-US" sz="2400" dirty="0">
                <a:latin typeface="Comic Sans MS" panose="030F0902030302020204" pitchFamily="66" charset="0"/>
              </a:rPr>
              <a:t> running</a:t>
            </a:r>
          </a:p>
          <a:p>
            <a:pPr marL="0" indent="0">
              <a:buNone/>
            </a:pPr>
            <a:r>
              <a:rPr lang="en-US" sz="2400" dirty="0">
                <a:latin typeface="Comic Sans MS" panose="030F0902030302020204" pitchFamily="66" charset="0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latin typeface="Comic Sans MS" panose="030F0902030302020204" pitchFamily="66" charset="0"/>
                <a:ea typeface="Wingdings"/>
                <a:sym typeface="Wingdings"/>
              </a:rPr>
              <a:t>if OS is not running, how can it do anything at all?</a:t>
            </a:r>
          </a:p>
          <a:p>
            <a:r>
              <a:rPr lang="en-US" sz="2400" dirty="0">
                <a:latin typeface="Comic Sans MS" panose="030F0902030302020204" pitchFamily="66" charset="0"/>
                <a:ea typeface="Wingdings"/>
                <a:sym typeface="Wingdings"/>
              </a:rPr>
              <a:t>How can OS </a:t>
            </a:r>
            <a:r>
              <a:rPr lang="en-US" sz="2400" b="1" dirty="0">
                <a:solidFill>
                  <a:srgbClr val="0000FF"/>
                </a:solidFill>
                <a:latin typeface="Comic Sans MS" panose="030F0902030302020204" pitchFamily="66" charset="0"/>
                <a:ea typeface="Wingdings"/>
                <a:sym typeface="Wingdings"/>
              </a:rPr>
              <a:t>regain control of CPU </a:t>
            </a:r>
            <a:r>
              <a:rPr lang="en-US" sz="2400" dirty="0">
                <a:latin typeface="Comic Sans MS" panose="030F0902030302020204" pitchFamily="66" charset="0"/>
                <a:ea typeface="Wingdings"/>
                <a:sym typeface="Wingdings"/>
              </a:rPr>
              <a:t>so it can switch from one process to another?</a:t>
            </a:r>
          </a:p>
          <a:p>
            <a:pPr lvl="1"/>
            <a:r>
              <a:rPr lang="en-US" sz="2200" b="1" dirty="0">
                <a:ea typeface="Wingdings"/>
                <a:sym typeface="Wingdings"/>
              </a:rPr>
              <a:t>cooperative</a:t>
            </a:r>
            <a:r>
              <a:rPr lang="en-US" sz="2200" dirty="0">
                <a:ea typeface="Wingdings"/>
                <a:sym typeface="Wingdings"/>
              </a:rPr>
              <a:t> approach – OS </a:t>
            </a:r>
            <a:r>
              <a:rPr lang="en-US" sz="2200" b="1" dirty="0">
                <a:ea typeface="Wingdings"/>
                <a:sym typeface="Wingdings"/>
              </a:rPr>
              <a:t>trusts</a:t>
            </a:r>
            <a:r>
              <a:rPr lang="en-US" sz="2200" dirty="0">
                <a:ea typeface="Wingdings"/>
                <a:sym typeface="Wingdings"/>
              </a:rPr>
              <a:t> processes, and a process gives up CPU (1) frequently by making system calls, (2)  </a:t>
            </a:r>
            <a:r>
              <a:rPr lang="en-US" sz="2200" b="1" dirty="0">
                <a:ea typeface="Wingdings"/>
                <a:sym typeface="Wingdings"/>
              </a:rPr>
              <a:t>periodically</a:t>
            </a:r>
            <a:r>
              <a:rPr lang="en-US" sz="2200" dirty="0">
                <a:ea typeface="Wingdings"/>
                <a:sym typeface="Wingdings"/>
              </a:rPr>
              <a:t> by calling </a:t>
            </a:r>
            <a:r>
              <a:rPr lang="en-US" sz="2200" dirty="0">
                <a:latin typeface="Courier New"/>
                <a:ea typeface="Wingdings"/>
                <a:cs typeface="Courier New"/>
                <a:sym typeface="Wingdings"/>
              </a:rPr>
              <a:t>yield()</a:t>
            </a:r>
            <a:r>
              <a:rPr lang="en-US" sz="2200" dirty="0">
                <a:latin typeface="Comic Sans MS" panose="030F0902030302020204" pitchFamily="66" charset="0"/>
                <a:ea typeface="Wingdings"/>
                <a:cs typeface="Courier New"/>
                <a:sym typeface="Wingdings"/>
              </a:rPr>
              <a:t> system call,</a:t>
            </a:r>
            <a:r>
              <a:rPr lang="en-US" sz="2200" dirty="0">
                <a:latin typeface="Comic Sans MS" panose="030F0902030302020204" pitchFamily="66" charset="0"/>
                <a:ea typeface="Wingdings"/>
                <a:sym typeface="Wingdings"/>
              </a:rPr>
              <a:t> </a:t>
            </a:r>
            <a:r>
              <a:rPr lang="en-US" sz="2200" dirty="0">
                <a:ea typeface="Wingdings"/>
                <a:sym typeface="Wingdings"/>
              </a:rPr>
              <a:t>or (3) does something illegal (illegal memory access) to trap into OS</a:t>
            </a:r>
          </a:p>
          <a:p>
            <a:pPr marL="1314450" lvl="2" indent="-457200"/>
            <a:r>
              <a:rPr lang="en-US" sz="2000" dirty="0">
                <a:solidFill>
                  <a:srgbClr val="0000FF"/>
                </a:solidFill>
                <a:ea typeface="Wingdings"/>
                <a:sym typeface="Wingdings"/>
              </a:rPr>
              <a:t>what about infinite loop?</a:t>
            </a:r>
          </a:p>
          <a:p>
            <a:pPr lvl="1"/>
            <a:r>
              <a:rPr lang="en-US" sz="2200" b="1" dirty="0">
                <a:ea typeface="Wingdings"/>
                <a:sym typeface="Wingdings"/>
              </a:rPr>
              <a:t>non-cooperative </a:t>
            </a:r>
            <a:r>
              <a:rPr lang="en-US" sz="2200" dirty="0">
                <a:ea typeface="Wingdings"/>
                <a:sym typeface="Wingdings"/>
              </a:rPr>
              <a:t>approach: OS takes control, but </a:t>
            </a:r>
            <a:r>
              <a:rPr lang="en-US" sz="2200" b="1" dirty="0">
                <a:ea typeface="Wingdings"/>
                <a:sym typeface="Wingdings"/>
              </a:rPr>
              <a:t>how</a:t>
            </a:r>
            <a:r>
              <a:rPr lang="en-US" sz="2200" dirty="0">
                <a:ea typeface="Wingdings"/>
                <a:sym typeface="Wingdings"/>
              </a:rPr>
              <a:t>?</a:t>
            </a:r>
          </a:p>
          <a:p>
            <a:pPr marL="1314450" lvl="2" indent="-457200"/>
            <a:r>
              <a:rPr lang="en-US" sz="2000" dirty="0">
                <a:ea typeface="Wingdings"/>
                <a:sym typeface="Wingdings"/>
              </a:rPr>
              <a:t>need hardware support – </a:t>
            </a:r>
            <a:r>
              <a:rPr lang="en-US" sz="2000" b="1" dirty="0">
                <a:solidFill>
                  <a:srgbClr val="0000FF"/>
                </a:solidFill>
                <a:ea typeface="Wingdings"/>
                <a:sym typeface="Wingdings"/>
              </a:rPr>
              <a:t>timer interrupt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40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(Timer) Interrupts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sz="2400" dirty="0"/>
              <a:t>At boot time</a:t>
            </a:r>
          </a:p>
          <a:p>
            <a:pPr lvl="1"/>
            <a:r>
              <a:rPr lang="en-US" sz="2000" dirty="0"/>
              <a:t>OS informs hardware of which code to run when (timer) interrupts occur</a:t>
            </a:r>
          </a:p>
          <a:p>
            <a:pPr lvl="1"/>
            <a:r>
              <a:rPr lang="en-US" sz="2000" dirty="0"/>
              <a:t>OS starts the timer (a privileged operation)</a:t>
            </a:r>
          </a:p>
          <a:p>
            <a:r>
              <a:rPr lang="en-US" sz="2400" dirty="0"/>
              <a:t>When </a:t>
            </a:r>
            <a:r>
              <a:rPr lang="en-US" sz="2400" b="1" dirty="0"/>
              <a:t>hardware</a:t>
            </a:r>
            <a:r>
              <a:rPr lang="en-US" sz="2400" dirty="0"/>
              <a:t> interrupt occurs, the currently running process is halted, and a </a:t>
            </a:r>
            <a:r>
              <a:rPr lang="en-US" sz="2400" i="1" dirty="0"/>
              <a:t>pre-configured</a:t>
            </a:r>
            <a:r>
              <a:rPr lang="en-US" sz="2400" dirty="0"/>
              <a:t> </a:t>
            </a:r>
            <a:r>
              <a:rPr lang="en-US" sz="2400" b="1" dirty="0"/>
              <a:t>interrupt handler </a:t>
            </a:r>
            <a:r>
              <a:rPr lang="en-US" sz="2400" dirty="0"/>
              <a:t>in the OS runs. At this point, the OS </a:t>
            </a:r>
            <a:r>
              <a:rPr lang="en-US" sz="2400" b="1" dirty="0"/>
              <a:t>regains control</a:t>
            </a:r>
            <a:r>
              <a:rPr lang="en-US" sz="2400" dirty="0"/>
              <a:t> of the CPU </a:t>
            </a:r>
          </a:p>
          <a:p>
            <a:pPr lvl="1"/>
            <a:r>
              <a:rPr lang="en-US" sz="2000" b="1" dirty="0">
                <a:solidFill>
                  <a:srgbClr val="0000FF"/>
                </a:solidFill>
              </a:rPr>
              <a:t>hardware</a:t>
            </a:r>
            <a:r>
              <a:rPr lang="en-US" sz="2000" dirty="0"/>
              <a:t> saves the </a:t>
            </a:r>
            <a:r>
              <a:rPr lang="en-US" sz="2000" b="1" dirty="0"/>
              <a:t>context</a:t>
            </a:r>
            <a:r>
              <a:rPr lang="en-US" sz="2000" dirty="0"/>
              <a:t> (machine state) of the </a:t>
            </a:r>
            <a:r>
              <a:rPr lang="en-US" sz="2000" u="sng" dirty="0"/>
              <a:t>currently running process</a:t>
            </a:r>
            <a:r>
              <a:rPr lang="en-US" sz="2000" dirty="0"/>
              <a:t> [onto kernel stack] such that a subsequent </a:t>
            </a:r>
            <a:r>
              <a:rPr lang="en-US" sz="2000" dirty="0">
                <a:latin typeface="Courier New"/>
                <a:cs typeface="Courier New"/>
              </a:rPr>
              <a:t>return-from-trap</a:t>
            </a:r>
            <a:r>
              <a:rPr lang="en-US" sz="2000" dirty="0"/>
              <a:t> instruction could </a:t>
            </a:r>
            <a:r>
              <a:rPr lang="en-US" sz="2000" b="1" dirty="0"/>
              <a:t>restore the state </a:t>
            </a:r>
            <a:r>
              <a:rPr lang="en-US" sz="2000" dirty="0"/>
              <a:t>to resume </a:t>
            </a:r>
            <a:r>
              <a:rPr lang="en-US" sz="2000" u="sng" dirty="0"/>
              <a:t>its</a:t>
            </a:r>
            <a:r>
              <a:rPr lang="en-US" sz="2000" dirty="0"/>
              <a:t> execution</a:t>
            </a:r>
          </a:p>
          <a:p>
            <a:pPr lvl="1"/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6153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OS regains control of CPU </a:t>
            </a:r>
            <a:r>
              <a:rPr lang="en-US" sz="2000" b="1" dirty="0">
                <a:solidFill>
                  <a:srgbClr val="0000FF"/>
                </a:solidFill>
              </a:rPr>
              <a:t>cooperatively</a:t>
            </a:r>
            <a:r>
              <a:rPr lang="en-US" sz="2000" dirty="0"/>
              <a:t> via (yield) </a:t>
            </a:r>
            <a:r>
              <a:rPr lang="en-US" sz="2000" b="1" dirty="0"/>
              <a:t>system call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00FF"/>
                </a:solidFill>
              </a:rPr>
              <a:t>forcefully</a:t>
            </a:r>
            <a:r>
              <a:rPr lang="en-US" sz="2000" dirty="0"/>
              <a:t> via </a:t>
            </a:r>
            <a:r>
              <a:rPr lang="en-US" sz="2000" b="1" dirty="0"/>
              <a:t>timer interrupt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Scheduler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decides which process to run </a:t>
            </a:r>
            <a:r>
              <a:rPr lang="en-US" sz="2000" b="1" dirty="0"/>
              <a:t>next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Context switch</a:t>
            </a:r>
          </a:p>
          <a:p>
            <a:pPr lvl="1"/>
            <a:r>
              <a:rPr lang="en-US" sz="1800" b="1" dirty="0"/>
              <a:t>save</a:t>
            </a:r>
            <a:r>
              <a:rPr lang="en-US" sz="1800" dirty="0"/>
              <a:t> context – (execute </a:t>
            </a:r>
            <a:r>
              <a:rPr lang="en-US" sz="1800" b="1" dirty="0"/>
              <a:t>assembly code</a:t>
            </a:r>
            <a:r>
              <a:rPr lang="en-US" sz="1800" dirty="0"/>
              <a:t>) to </a:t>
            </a:r>
            <a:r>
              <a:rPr lang="en-US" sz="1800" b="1" dirty="0"/>
              <a:t>save</a:t>
            </a:r>
            <a:r>
              <a:rPr lang="en-US" sz="1800" dirty="0"/>
              <a:t> PC, registers, and kernel stack pointer of the “currently-running” process onto its </a:t>
            </a:r>
            <a:r>
              <a:rPr lang="en-US" sz="1800" b="1" dirty="0">
                <a:solidFill>
                  <a:srgbClr val="0000FF"/>
                </a:solidFill>
              </a:rPr>
              <a:t>kernel stack</a:t>
            </a:r>
          </a:p>
          <a:p>
            <a:pPr lvl="1"/>
            <a:r>
              <a:rPr lang="en-US" sz="1800" b="1" dirty="0"/>
              <a:t>restore</a:t>
            </a:r>
            <a:r>
              <a:rPr lang="en-US" sz="1800" dirty="0"/>
              <a:t> context – (execute </a:t>
            </a:r>
            <a:r>
              <a:rPr lang="en-US" sz="1800" b="1" dirty="0"/>
              <a:t>assembly code</a:t>
            </a:r>
            <a:r>
              <a:rPr lang="en-US" sz="1800" dirty="0"/>
              <a:t>) to </a:t>
            </a:r>
            <a:r>
              <a:rPr lang="en-US" sz="1800" b="1" dirty="0"/>
              <a:t>restore</a:t>
            </a:r>
            <a:r>
              <a:rPr lang="en-US" sz="1800" dirty="0"/>
              <a:t> PC, registers, and kernel stack pointer  from the</a:t>
            </a:r>
            <a:r>
              <a:rPr lang="en-US" sz="1800" b="1" dirty="0">
                <a:solidFill>
                  <a:srgbClr val="0000FF"/>
                </a:solidFill>
              </a:rPr>
              <a:t> kernel stack </a:t>
            </a:r>
            <a:r>
              <a:rPr lang="en-US" sz="1800" dirty="0"/>
              <a:t>of the “soon-to-be-executing” process</a:t>
            </a:r>
          </a:p>
          <a:p>
            <a:pPr lvl="1"/>
            <a:r>
              <a:rPr lang="en-US" sz="1800" dirty="0"/>
              <a:t>return-from-trap (resume execution of the other process)</a:t>
            </a:r>
          </a:p>
          <a:p>
            <a:r>
              <a:rPr lang="en-US" sz="2000" dirty="0"/>
              <a:t>By </a:t>
            </a:r>
            <a:r>
              <a:rPr lang="en-US" sz="2000" b="1" dirty="0">
                <a:solidFill>
                  <a:srgbClr val="FF0000"/>
                </a:solidFill>
              </a:rPr>
              <a:t>switching stacks</a:t>
            </a:r>
            <a:r>
              <a:rPr lang="en-US" sz="2000" dirty="0"/>
              <a:t>, kernel enters the</a:t>
            </a:r>
            <a:r>
              <a:rPr lang="en-US" sz="2000" b="1" dirty="0"/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switch()</a:t>
            </a:r>
            <a:r>
              <a:rPr lang="en-US" sz="2000" dirty="0">
                <a:latin typeface="Comic Sans MS" panose="030F0902030302020204" pitchFamily="66" charset="0"/>
                <a:cs typeface="Courier New" panose="02070309020205020404" pitchFamily="49" charset="0"/>
              </a:rPr>
              <a:t> code</a:t>
            </a:r>
            <a:r>
              <a:rPr lang="en-US" sz="2000" dirty="0"/>
              <a:t> in the context of one process (the one that was interrupted) and returns in the context of another (the soon-to-be-executing process) when executing return-from-trap</a:t>
            </a:r>
          </a:p>
          <a:p>
            <a:endParaRPr lang="en-US" sz="2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E121A2-982A-404D-9DF8-6FB273B52AF2}"/>
              </a:ext>
            </a:extLst>
          </p:cNvPr>
          <p:cNvCxnSpPr>
            <a:cxnSpLocks/>
          </p:cNvCxnSpPr>
          <p:nvPr/>
        </p:nvCxnSpPr>
        <p:spPr>
          <a:xfrm>
            <a:off x="1981200" y="3863181"/>
            <a:ext cx="4572000" cy="3278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818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4BF8FDA0-B214-3045-86CC-2D76002D4B6E}"/>
              </a:ext>
            </a:extLst>
          </p:cNvPr>
          <p:cNvSpPr/>
          <p:nvPr/>
        </p:nvSpPr>
        <p:spPr>
          <a:xfrm>
            <a:off x="3266384" y="2514600"/>
            <a:ext cx="11430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LDE with Timer Interrupt</a:t>
            </a:r>
          </a:p>
        </p:txBody>
      </p:sp>
      <p:sp>
        <p:nvSpPr>
          <p:cNvPr id="4" name="Oval 3"/>
          <p:cNvSpPr/>
          <p:nvPr/>
        </p:nvSpPr>
        <p:spPr>
          <a:xfrm>
            <a:off x="990600" y="5028001"/>
            <a:ext cx="762000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2683" y="1752600"/>
            <a:ext cx="0" cy="495300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883" y="1371600"/>
            <a:ext cx="66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56266"/>
            <a:ext cx="6120287" cy="533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0" y="2286000"/>
            <a:ext cx="2667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Two </a:t>
            </a:r>
            <a:r>
              <a:rPr lang="en-US" sz="1600" b="1" dirty="0"/>
              <a:t>types</a:t>
            </a:r>
            <a:r>
              <a:rPr lang="en-US" sz="1600" dirty="0"/>
              <a:t> of register save and restore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when timer interrupt occurs – user registers of running process are </a:t>
            </a:r>
            <a:r>
              <a:rPr lang="en-US" sz="1600" b="1" dirty="0">
                <a:solidFill>
                  <a:srgbClr val="0000FF"/>
                </a:solidFill>
              </a:rPr>
              <a:t>implicitly</a:t>
            </a:r>
            <a:r>
              <a:rPr lang="en-US" sz="1600" dirty="0"/>
              <a:t> saved by </a:t>
            </a:r>
            <a:r>
              <a:rPr lang="en-US" sz="1600" b="1" dirty="0"/>
              <a:t>hardware</a:t>
            </a:r>
            <a:r>
              <a:rPr lang="en-US" sz="1600" dirty="0"/>
              <a:t> into </a:t>
            </a:r>
            <a:r>
              <a:rPr lang="en-US" sz="1600" b="1" dirty="0"/>
              <a:t>kernel stack </a:t>
            </a:r>
            <a:r>
              <a:rPr lang="en-US" sz="1600" dirty="0"/>
              <a:t>of the process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when OS decides to switch process – kernel registers are </a:t>
            </a:r>
            <a:r>
              <a:rPr lang="en-US" sz="1600" b="1" dirty="0">
                <a:solidFill>
                  <a:srgbClr val="0000FF"/>
                </a:solidFill>
              </a:rPr>
              <a:t>explicitly</a:t>
            </a:r>
            <a:r>
              <a:rPr lang="en-US" sz="1600" dirty="0"/>
              <a:t> saved by </a:t>
            </a:r>
            <a:r>
              <a:rPr lang="en-US" sz="1600" b="1" dirty="0"/>
              <a:t>OS software </a:t>
            </a:r>
            <a:r>
              <a:rPr lang="en-US" sz="1600" dirty="0"/>
              <a:t>into </a:t>
            </a:r>
            <a:r>
              <a:rPr lang="en-US" sz="1600" b="1" dirty="0"/>
              <a:t>PCB</a:t>
            </a:r>
            <a:r>
              <a:rPr lang="en-US" sz="1600" dirty="0"/>
              <a:t> of process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4648200" y="3581400"/>
            <a:ext cx="190500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2895600" y="5055131"/>
            <a:ext cx="3657600" cy="27886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972658-46CE-9940-9BFA-75B00A69E4AE}"/>
              </a:ext>
            </a:extLst>
          </p:cNvPr>
          <p:cNvCxnSpPr/>
          <p:nvPr/>
        </p:nvCxnSpPr>
        <p:spPr>
          <a:xfrm>
            <a:off x="533400" y="3352800"/>
            <a:ext cx="5715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C72306-20AD-7D4F-A476-DD9C20518BD9}"/>
              </a:ext>
            </a:extLst>
          </p:cNvPr>
          <p:cNvSpPr/>
          <p:nvPr/>
        </p:nvSpPr>
        <p:spPr>
          <a:xfrm>
            <a:off x="6553200" y="2895600"/>
            <a:ext cx="176687" cy="13716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AD3E250-0CF5-FB42-80E9-89846A1B2645}"/>
              </a:ext>
            </a:extLst>
          </p:cNvPr>
          <p:cNvSpPr/>
          <p:nvPr/>
        </p:nvSpPr>
        <p:spPr>
          <a:xfrm>
            <a:off x="6560136" y="4343400"/>
            <a:ext cx="169752" cy="139753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</p:spPr>
        <p:txBody>
          <a:bodyPr/>
          <a:lstStyle/>
          <a:p>
            <a:r>
              <a:rPr lang="en-US" sz="2000" dirty="0"/>
              <a:t>Two types of register saves/restores</a:t>
            </a:r>
          </a:p>
          <a:p>
            <a:pPr lvl="1"/>
            <a:r>
              <a:rPr lang="en-US" sz="1800" dirty="0"/>
              <a:t>when timer interrupt occurs (trap), </a:t>
            </a:r>
            <a:r>
              <a:rPr lang="en-US" sz="1800" b="1" dirty="0"/>
              <a:t>user registers </a:t>
            </a:r>
            <a:r>
              <a:rPr lang="en-US" sz="1800" dirty="0"/>
              <a:t>of the running process (A) are </a:t>
            </a:r>
            <a:r>
              <a:rPr lang="en-US" sz="1800" b="1" dirty="0">
                <a:solidFill>
                  <a:srgbClr val="0000FF"/>
                </a:solidFill>
              </a:rPr>
              <a:t>implicitly</a:t>
            </a:r>
            <a:r>
              <a:rPr lang="en-US" sz="1800" dirty="0"/>
              <a:t> </a:t>
            </a:r>
            <a:r>
              <a:rPr lang="en-US" sz="1800" b="1" dirty="0"/>
              <a:t>saved by </a:t>
            </a:r>
            <a:r>
              <a:rPr lang="en-US" sz="1800" b="1" dirty="0">
                <a:solidFill>
                  <a:srgbClr val="FF0000"/>
                </a:solidFill>
              </a:rPr>
              <a:t>hardware</a:t>
            </a:r>
            <a:r>
              <a:rPr lang="en-US" sz="1800" dirty="0"/>
              <a:t> into the </a:t>
            </a:r>
            <a:r>
              <a:rPr lang="en-US" sz="1800" b="1" dirty="0"/>
              <a:t>kernel stack </a:t>
            </a:r>
            <a:r>
              <a:rPr lang="en-US" sz="1800" dirty="0"/>
              <a:t>of A </a:t>
            </a:r>
            <a:r>
              <a:rPr lang="en-US" sz="1800" b="1" dirty="0"/>
              <a:t>→ </a:t>
            </a:r>
            <a:r>
              <a:rPr lang="en-US" sz="1800" dirty="0"/>
              <a:t>trap into kernel</a:t>
            </a:r>
          </a:p>
          <a:p>
            <a:pPr lvl="1"/>
            <a:r>
              <a:rPr lang="en-US" sz="1800" dirty="0"/>
              <a:t>execute Kernel’s </a:t>
            </a:r>
            <a:r>
              <a:rPr lang="en-US" sz="1800" b="1" dirty="0"/>
              <a:t>timer interrupt handler</a:t>
            </a:r>
            <a:r>
              <a:rPr lang="en-US" sz="1800" dirty="0"/>
              <a:t> which decides to switch from process A to process B </a:t>
            </a:r>
          </a:p>
          <a:p>
            <a:pPr lvl="2"/>
            <a:r>
              <a:rPr lang="en-US" sz="1600" dirty="0"/>
              <a:t>call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switch()</a:t>
            </a:r>
            <a:r>
              <a:rPr lang="en-US" sz="1600" dirty="0">
                <a:solidFill>
                  <a:srgbClr val="0000FF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mic Sans MS" panose="030F0902030302020204" pitchFamily="66" charset="0"/>
                <a:cs typeface="Courier New" panose="02070309020205020404" pitchFamily="49" charset="0"/>
              </a:rPr>
              <a:t>so that</a:t>
            </a:r>
            <a:r>
              <a:rPr lang="en-US" sz="1600" dirty="0"/>
              <a:t> </a:t>
            </a:r>
            <a:r>
              <a:rPr lang="en-US" sz="1600" b="1" dirty="0"/>
              <a:t>kernel registers </a:t>
            </a:r>
            <a:r>
              <a:rPr lang="en-US" sz="1600" dirty="0"/>
              <a:t>of A are </a:t>
            </a:r>
            <a:r>
              <a:rPr lang="en-US" sz="1600" b="1" dirty="0">
                <a:solidFill>
                  <a:srgbClr val="0000FF"/>
                </a:solidFill>
              </a:rPr>
              <a:t>explicitly</a:t>
            </a:r>
            <a:r>
              <a:rPr lang="en-US" sz="1600" dirty="0"/>
              <a:t> </a:t>
            </a:r>
            <a:r>
              <a:rPr lang="en-US" sz="1600" b="1" dirty="0"/>
              <a:t>saved by </a:t>
            </a:r>
            <a:r>
              <a:rPr lang="en-US" sz="1600" b="1" dirty="0">
                <a:solidFill>
                  <a:srgbClr val="FF0000"/>
                </a:solidFill>
              </a:rPr>
              <a:t>software</a:t>
            </a:r>
            <a:r>
              <a:rPr lang="en-US" sz="1600" dirty="0"/>
              <a:t> (i.e., the OS/kernel itself) into memory in the </a:t>
            </a:r>
            <a:r>
              <a:rPr lang="en-US" sz="1600" b="1" dirty="0"/>
              <a:t>process structure (PCB) </a:t>
            </a:r>
            <a:r>
              <a:rPr lang="en-US" sz="1600" dirty="0"/>
              <a:t>of process A</a:t>
            </a:r>
          </a:p>
          <a:p>
            <a:pPr lvl="2"/>
            <a:r>
              <a:rPr lang="en-US" sz="1600" dirty="0"/>
              <a:t>restore </a:t>
            </a:r>
            <a:r>
              <a:rPr lang="en-US" sz="1600" b="1" dirty="0"/>
              <a:t>kernel</a:t>
            </a:r>
            <a:r>
              <a:rPr lang="en-US" sz="1600" dirty="0"/>
              <a:t> </a:t>
            </a:r>
            <a:r>
              <a:rPr lang="en-US" sz="1600" b="1" dirty="0"/>
              <a:t>registers</a:t>
            </a:r>
            <a:r>
              <a:rPr lang="en-US" sz="1600" dirty="0"/>
              <a:t> of B from B’s PCB  </a:t>
            </a:r>
          </a:p>
          <a:p>
            <a:pPr lvl="2"/>
            <a:r>
              <a:rPr lang="en-US" sz="1600" b="1" dirty="0">
                <a:solidFill>
                  <a:srgbClr val="FF0000"/>
                </a:solidFill>
              </a:rPr>
              <a:t>change “stack pointer” to use B’s kernel stack (switch context) </a:t>
            </a:r>
          </a:p>
          <a:p>
            <a:pPr lvl="2"/>
            <a:r>
              <a:rPr lang="en-US" sz="1600" dirty="0"/>
              <a:t>OS returns-from-trap </a:t>
            </a:r>
            <a:r>
              <a:rPr lang="en-US" sz="1600" b="1" dirty="0"/>
              <a:t>→</a:t>
            </a:r>
            <a:r>
              <a:rPr lang="en-US" sz="1600" dirty="0"/>
              <a:t> restore B’s registers (resume from B’s kernel stack) and start running B (from B’s PC)</a:t>
            </a:r>
            <a:endParaRPr lang="en-US" sz="1400" dirty="0"/>
          </a:p>
          <a:p>
            <a:pPr lvl="1"/>
            <a:r>
              <a:rPr lang="en-US" sz="1800" b="1" dirty="0">
                <a:solidFill>
                  <a:srgbClr val="0000FF"/>
                </a:solidFill>
              </a:rPr>
              <a:t>moves the system from running </a:t>
            </a:r>
            <a:r>
              <a:rPr lang="en-US" sz="1800" b="1" u="sng" dirty="0">
                <a:solidFill>
                  <a:srgbClr val="0000FF"/>
                </a:solidFill>
              </a:rPr>
              <a:t>as if it just trapped into the kernel from A</a:t>
            </a:r>
            <a:r>
              <a:rPr lang="en-US" sz="1800" b="1" dirty="0">
                <a:solidFill>
                  <a:srgbClr val="0000FF"/>
                </a:solidFill>
              </a:rPr>
              <a:t> to </a:t>
            </a:r>
            <a:r>
              <a:rPr lang="en-US" sz="1800" b="1" u="sng" dirty="0">
                <a:solidFill>
                  <a:srgbClr val="0000FF"/>
                </a:solidFill>
              </a:rPr>
              <a:t>as if it just trapped into the kernel from B</a:t>
            </a:r>
          </a:p>
          <a:p>
            <a:r>
              <a:rPr lang="en-US" sz="2000" dirty="0"/>
              <a:t>Kernel enters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switch()</a:t>
            </a:r>
            <a:r>
              <a:rPr lang="en-US" sz="2000" dirty="0"/>
              <a:t> in the context of the interrupted process and returns in the context of another process</a:t>
            </a:r>
          </a:p>
          <a:p>
            <a:endParaRPr lang="en-US" sz="2400" b="1" u="sng" dirty="0">
              <a:solidFill>
                <a:srgbClr val="0000FF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3019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73845A3-4A2A-D34E-A3B6-5D60CF53754A}"/>
              </a:ext>
            </a:extLst>
          </p:cNvPr>
          <p:cNvSpPr/>
          <p:nvPr/>
        </p:nvSpPr>
        <p:spPr>
          <a:xfrm>
            <a:off x="533400" y="1981200"/>
            <a:ext cx="1295400" cy="228600"/>
          </a:xfrm>
          <a:prstGeom prst="roundRect">
            <a:avLst/>
          </a:prstGeom>
          <a:solidFill>
            <a:srgbClr val="FFFC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53E1E-764A-4D4B-9B41-7963EED26850}"/>
              </a:ext>
            </a:extLst>
          </p:cNvPr>
          <p:cNvSpPr/>
          <p:nvPr/>
        </p:nvSpPr>
        <p:spPr>
          <a:xfrm>
            <a:off x="685800" y="5410200"/>
            <a:ext cx="1295400" cy="228600"/>
          </a:xfrm>
          <a:prstGeom prst="roundRect">
            <a:avLst/>
          </a:prstGeom>
          <a:solidFill>
            <a:srgbClr val="FFFC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62D91-FE4C-754D-AA65-E6BE77DE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8432" y="36369"/>
            <a:ext cx="6227011" cy="64590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ED9B4-C224-9240-8A3C-57755B62A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1600200"/>
            <a:ext cx="16002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C6737-A9C5-4241-AFE0-2049B0B7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04498" y="3945244"/>
            <a:ext cx="389466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74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49984F-560B-F04E-BFC0-39F4961C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8761" y="252239"/>
            <a:ext cx="6476998" cy="6429720"/>
          </a:xfrm>
          <a:prstGeom prst="rect">
            <a:avLst/>
          </a:prstGeom>
        </p:spPr>
      </p:pic>
      <p:pic>
        <p:nvPicPr>
          <p:cNvPr id="1026" name="Picture 2" descr="Image result for images of stack">
            <a:extLst>
              <a:ext uri="{FF2B5EF4-FFF2-40B4-BE49-F238E27FC236}">
                <a16:creationId xmlns:a16="http://schemas.microsoft.com/office/drawing/2014/main" id="{BA4232D8-DFD9-7D42-A529-64E1CDFC9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86200"/>
            <a:ext cx="2257839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images of stack">
            <a:extLst>
              <a:ext uri="{FF2B5EF4-FFF2-40B4-BE49-F238E27FC236}">
                <a16:creationId xmlns:a16="http://schemas.microsoft.com/office/drawing/2014/main" id="{7C7E0E9B-C0D9-1644-BE76-92040AD30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20" y="3886200"/>
            <a:ext cx="2257839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AF89A-EDCE-724A-81F1-625AF8B08854}"/>
              </a:ext>
            </a:extLst>
          </p:cNvPr>
          <p:cNvCxnSpPr/>
          <p:nvPr/>
        </p:nvCxnSpPr>
        <p:spPr>
          <a:xfrm>
            <a:off x="5486400" y="3276600"/>
            <a:ext cx="366919" cy="106680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838355-AE90-004B-84D7-B72E9F32C645}"/>
              </a:ext>
            </a:extLst>
          </p:cNvPr>
          <p:cNvCxnSpPr>
            <a:cxnSpLocks/>
          </p:cNvCxnSpPr>
          <p:nvPr/>
        </p:nvCxnSpPr>
        <p:spPr>
          <a:xfrm flipV="1">
            <a:off x="7711039" y="3276600"/>
            <a:ext cx="366919" cy="106680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48247E-0962-9941-89D0-0A06C7EC8E22}"/>
              </a:ext>
            </a:extLst>
          </p:cNvPr>
          <p:cNvCxnSpPr/>
          <p:nvPr/>
        </p:nvCxnSpPr>
        <p:spPr>
          <a:xfrm>
            <a:off x="6477000" y="4648200"/>
            <a:ext cx="6096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0C32DE-8214-264A-AF6A-B3AF4D6334F0}"/>
              </a:ext>
            </a:extLst>
          </p:cNvPr>
          <p:cNvSpPr txBox="1"/>
          <p:nvPr/>
        </p:nvSpPr>
        <p:spPr>
          <a:xfrm>
            <a:off x="5486400" y="5432076"/>
            <a:ext cx="270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old                new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680DFD-3647-7949-95EB-3124FA40F2B0}"/>
              </a:ext>
            </a:extLst>
          </p:cNvPr>
          <p:cNvCxnSpPr/>
          <p:nvPr/>
        </p:nvCxnSpPr>
        <p:spPr>
          <a:xfrm>
            <a:off x="914400" y="1820694"/>
            <a:ext cx="1981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8E382F-B68F-794A-A707-7AEF12E9546E}"/>
              </a:ext>
            </a:extLst>
          </p:cNvPr>
          <p:cNvCxnSpPr>
            <a:cxnSpLocks/>
          </p:cNvCxnSpPr>
          <p:nvPr/>
        </p:nvCxnSpPr>
        <p:spPr>
          <a:xfrm>
            <a:off x="3367259" y="1828800"/>
            <a:ext cx="30335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11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a timer interrupt occurs during a system call?</a:t>
            </a:r>
          </a:p>
          <a:p>
            <a:r>
              <a:rPr lang="en-US" dirty="0"/>
              <a:t>What happens </a:t>
            </a:r>
            <a:r>
              <a:rPr lang="en-US"/>
              <a:t>when an interrupt </a:t>
            </a:r>
            <a:r>
              <a:rPr lang="en-US" dirty="0"/>
              <a:t>occurs during the handling of an earlier interrupt?</a:t>
            </a:r>
          </a:p>
          <a:p>
            <a:r>
              <a:rPr lang="en-US" dirty="0"/>
              <a:t>Two possible solutions</a:t>
            </a:r>
          </a:p>
          <a:p>
            <a:pPr lvl="1"/>
            <a:r>
              <a:rPr lang="en-US" dirty="0"/>
              <a:t>disabling interrupts during interrupt processing</a:t>
            </a:r>
          </a:p>
          <a:p>
            <a:pPr lvl="1"/>
            <a:r>
              <a:rPr lang="en-US" dirty="0"/>
              <a:t>locking to protect concurrent access to internal kernel data structures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4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Limited</a:t>
            </a:r>
            <a:r>
              <a:rPr lang="en-US" dirty="0"/>
              <a:t> Direct Execution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“Direct Execution” – run programs </a:t>
            </a:r>
            <a:r>
              <a:rPr lang="en-US" sz="3000" b="1" dirty="0"/>
              <a:t>directly on the CPU </a:t>
            </a:r>
          </a:p>
          <a:p>
            <a:r>
              <a:rPr lang="en-US" sz="3000" dirty="0"/>
              <a:t>Two issues</a:t>
            </a:r>
          </a:p>
          <a:p>
            <a:pPr marL="457200" lvl="1" indent="0">
              <a:buNone/>
            </a:pPr>
            <a:r>
              <a:rPr lang="en-US" sz="2400" b="1" dirty="0">
                <a:solidFill>
                  <a:srgbClr val="0000FF"/>
                </a:solidFill>
              </a:rPr>
              <a:t>#1</a:t>
            </a:r>
            <a:r>
              <a:rPr lang="en-US" sz="2400" dirty="0"/>
              <a:t> if we just run a program, how can OS make sure the program doesn’t do anything that we don’t want it to do, while still running it efficiently? </a:t>
            </a:r>
          </a:p>
          <a:p>
            <a:pPr marL="457200" lvl="1" indent="0">
              <a:buNone/>
            </a:pPr>
            <a:r>
              <a:rPr lang="en-US" sz="2400" b="1" dirty="0">
                <a:solidFill>
                  <a:srgbClr val="0000FF"/>
                </a:solidFill>
              </a:rPr>
              <a:t>#2</a:t>
            </a:r>
            <a:r>
              <a:rPr lang="en-US" sz="2400" dirty="0"/>
              <a:t> when we are running a process, how does OS stop it from running and switch to another process (i.e., how does OS implement </a:t>
            </a:r>
            <a:r>
              <a:rPr lang="en-US" sz="2400" b="1" dirty="0"/>
              <a:t>time sharing</a:t>
            </a:r>
            <a:r>
              <a:rPr lang="en-US" sz="2400" dirty="0"/>
              <a:t>)?</a:t>
            </a:r>
          </a:p>
          <a:p>
            <a:r>
              <a:rPr lang="en-US" sz="3000" u="sng" dirty="0"/>
              <a:t>Without</a:t>
            </a:r>
            <a:r>
              <a:rPr lang="en-US" sz="3000" dirty="0"/>
              <a:t> “</a:t>
            </a:r>
            <a:r>
              <a:rPr lang="en-US" sz="3000" b="1" dirty="0">
                <a:solidFill>
                  <a:srgbClr val="0000FF"/>
                </a:solidFill>
              </a:rPr>
              <a:t>limits</a:t>
            </a:r>
            <a:r>
              <a:rPr lang="en-US" sz="3000" dirty="0"/>
              <a:t> on running programs,” the OS would </a:t>
            </a:r>
            <a:r>
              <a:rPr lang="en-US" sz="3000" u="sng" dirty="0"/>
              <a:t>not</a:t>
            </a:r>
            <a:r>
              <a:rPr lang="en-US" sz="3000" dirty="0"/>
              <a:t> be in control of anything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2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1960-BD5A-0347-8CE6-67B5B368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and Kernel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75346-8EFA-4B4E-AACD-E7F960C3D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the original implementation of UNIX, kernel memory was at a premium; main memory was roughly one million times </a:t>
            </a:r>
            <a:r>
              <a:rPr lang="en-US" sz="2000" b="1" dirty="0"/>
              <a:t>more expensive</a:t>
            </a:r>
            <a:r>
              <a:rPr lang="en-US" sz="2000" dirty="0"/>
              <a:t> per byte than it is today</a:t>
            </a:r>
          </a:p>
          <a:p>
            <a:r>
              <a:rPr lang="en-US" sz="2000" dirty="0"/>
              <a:t>The initial system could run with only 50KB of main memory</a:t>
            </a:r>
          </a:p>
          <a:p>
            <a:r>
              <a:rPr lang="en-US" sz="2000" dirty="0"/>
              <a:t>Instead of allocating an entire interrupt stack per process, Unix allocated just enough memory in the process control block to store the user-level registers saved on a mode switch</a:t>
            </a:r>
          </a:p>
          <a:p>
            <a:r>
              <a:rPr lang="en-US" sz="2000" dirty="0"/>
              <a:t>In this way, Unix could suspend a user-level process with the minimal amount of memory</a:t>
            </a:r>
          </a:p>
          <a:p>
            <a:r>
              <a:rPr lang="en-US" sz="2000" dirty="0"/>
              <a:t>Unix still needed a few kernel stacks: one to run the interrupt handler and one for every system call waiting for an I/O event to complete, but that is much less than one for every process</a:t>
            </a:r>
          </a:p>
          <a:p>
            <a:r>
              <a:rPr lang="en-US" sz="2000" dirty="0"/>
              <a:t>Now that memory is much cheaper, most systems keep things simple and allocate a kernel stack per process or thread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2495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Restricted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Advantage </a:t>
            </a:r>
            <a:r>
              <a:rPr lang="en-US" sz="2800" dirty="0"/>
              <a:t>of </a:t>
            </a:r>
            <a:r>
              <a:rPr lang="en-US" sz="2800" u="sng" dirty="0"/>
              <a:t>direct execution</a:t>
            </a:r>
            <a:r>
              <a:rPr lang="en-US" sz="2800" dirty="0"/>
              <a:t>:       </a:t>
            </a:r>
          </a:p>
          <a:p>
            <a:pPr lvl="1"/>
            <a:r>
              <a:rPr lang="en-US" sz="2400" b="1" dirty="0">
                <a:solidFill>
                  <a:srgbClr val="0000FF"/>
                </a:solidFill>
              </a:rPr>
              <a:t>fast</a:t>
            </a:r>
            <a:r>
              <a:rPr lang="en-US" sz="2400" dirty="0"/>
              <a:t> - program runs </a:t>
            </a:r>
            <a:r>
              <a:rPr lang="en-US" sz="2400" b="1" dirty="0"/>
              <a:t>natively</a:t>
            </a:r>
            <a:r>
              <a:rPr lang="en-US" sz="2400" dirty="0"/>
              <a:t> on hardware CPU and thus executes as quickly as one would expect </a:t>
            </a:r>
          </a:p>
          <a:p>
            <a:r>
              <a:rPr lang="en-US" sz="2800" b="1" dirty="0"/>
              <a:t>Issues</a:t>
            </a:r>
          </a:p>
          <a:p>
            <a:pPr lvl="1"/>
            <a:r>
              <a:rPr lang="en-US" sz="2400" dirty="0"/>
              <a:t>what if the program </a:t>
            </a:r>
            <a:r>
              <a:rPr lang="en-US" sz="2400" b="1" dirty="0"/>
              <a:t>never stops</a:t>
            </a:r>
            <a:r>
              <a:rPr lang="en-US" sz="2400" dirty="0"/>
              <a:t>?</a:t>
            </a:r>
          </a:p>
          <a:p>
            <a:pPr lvl="1"/>
            <a:r>
              <a:rPr lang="en-US" sz="2400" dirty="0"/>
              <a:t>what if the process wishes to perform</a:t>
            </a:r>
            <a:r>
              <a:rPr lang="en-US" sz="2400" b="1" dirty="0"/>
              <a:t> “restricted” </a:t>
            </a:r>
            <a:r>
              <a:rPr lang="en-US" sz="2400" dirty="0"/>
              <a:t>operations (e.g., I/O requests or accessing more resources [e.g., memory])?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8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3400" dirty="0"/>
              <a:t>How to Perform Restricted Operations?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sz="2200" dirty="0"/>
              <a:t>A </a:t>
            </a:r>
            <a:r>
              <a:rPr lang="en-US" sz="2200" b="1" dirty="0">
                <a:solidFill>
                  <a:srgbClr val="0000FF"/>
                </a:solidFill>
              </a:rPr>
              <a:t>user process </a:t>
            </a:r>
            <a:r>
              <a:rPr lang="en-US" sz="2200" dirty="0"/>
              <a:t>must be able to perform I/O and other restricted operations, but </a:t>
            </a:r>
            <a:r>
              <a:rPr lang="en-US" sz="2200" b="1" dirty="0"/>
              <a:t>without</a:t>
            </a:r>
            <a:r>
              <a:rPr lang="en-US" sz="2200" dirty="0"/>
              <a:t> giving the process complete control over the system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400" b="1" dirty="0">
              <a:solidFill>
                <a:srgbClr val="0000FF"/>
              </a:solidFill>
            </a:endParaRPr>
          </a:p>
          <a:p>
            <a:r>
              <a:rPr lang="en-US" sz="2200" b="1" dirty="0">
                <a:solidFill>
                  <a:srgbClr val="0000FF"/>
                </a:solidFill>
              </a:rPr>
              <a:t>Customers (user processes) ask the teller (system calls of OS) to perform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b="1" dirty="0">
                <a:solidFill>
                  <a:srgbClr val="0000FF"/>
                </a:solidFill>
              </a:rPr>
              <a:t>restricted operations on their behalf</a:t>
            </a:r>
          </a:p>
          <a:p>
            <a:r>
              <a:rPr lang="en-US" sz="2200" dirty="0"/>
              <a:t>Both </a:t>
            </a:r>
            <a:r>
              <a:rPr lang="en-US" sz="2200" b="1" dirty="0"/>
              <a:t>customer</a:t>
            </a:r>
            <a:r>
              <a:rPr lang="en-US" sz="2200" dirty="0"/>
              <a:t> and </a:t>
            </a:r>
            <a:r>
              <a:rPr lang="en-US" sz="2200" b="1" dirty="0"/>
              <a:t>teller</a:t>
            </a:r>
            <a:r>
              <a:rPr lang="en-US" sz="2200" dirty="0"/>
              <a:t> are software programs; how does </a:t>
            </a:r>
            <a:r>
              <a:rPr lang="en-US" sz="2200" b="1" dirty="0"/>
              <a:t>CPU</a:t>
            </a:r>
            <a:r>
              <a:rPr lang="en-US" sz="2200" dirty="0"/>
              <a:t> tell the difference?</a:t>
            </a:r>
            <a:endParaRPr lang="en-US" sz="2200" dirty="0">
              <a:solidFill>
                <a:srgbClr val="0000FF"/>
              </a:solidFill>
            </a:endParaRP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hardware</a:t>
            </a:r>
            <a:r>
              <a:rPr lang="en-US" sz="2000" b="1" dirty="0">
                <a:solidFill>
                  <a:srgbClr val="0000FF"/>
                </a:solidFill>
              </a:rPr>
              <a:t> mode bit </a:t>
            </a:r>
            <a:r>
              <a:rPr lang="en-US" sz="2000" dirty="0"/>
              <a:t>facilitating </a:t>
            </a:r>
            <a:r>
              <a:rPr lang="en-US" sz="2000" b="1" dirty="0">
                <a:solidFill>
                  <a:srgbClr val="0000FF"/>
                </a:solidFill>
                <a:ea typeface="Wingdings"/>
                <a:sym typeface="Wingdings"/>
              </a:rPr>
              <a:t>protected control transfer</a:t>
            </a:r>
            <a:endParaRPr lang="en-US" sz="2000" b="1" dirty="0">
              <a:solidFill>
                <a:srgbClr val="0000FF"/>
              </a:solidFill>
            </a:endParaRP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1026" name="Picture 2" descr="Image result for image of bank safe">
            <a:extLst>
              <a:ext uri="{FF2B5EF4-FFF2-40B4-BE49-F238E27FC236}">
                <a16:creationId xmlns:a16="http://schemas.microsoft.com/office/drawing/2014/main" id="{99AB829E-94F1-C348-A8BB-FE5140F5D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878" y="2734492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mage of people holding cash">
            <a:extLst>
              <a:ext uri="{FF2B5EF4-FFF2-40B4-BE49-F238E27FC236}">
                <a16:creationId xmlns:a16="http://schemas.microsoft.com/office/drawing/2014/main" id="{CA817116-B06F-F34F-810F-FEC5BD514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50010"/>
            <a:ext cx="1546767" cy="200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978097-F698-0242-B026-F9A6EC4CCAB8}"/>
              </a:ext>
            </a:extLst>
          </p:cNvPr>
          <p:cNvCxnSpPr>
            <a:cxnSpLocks/>
          </p:cNvCxnSpPr>
          <p:nvPr/>
        </p:nvCxnSpPr>
        <p:spPr>
          <a:xfrm flipV="1">
            <a:off x="5737767" y="3886200"/>
            <a:ext cx="2339433" cy="15240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2" name="Picture 8" descr="Image result for images of bank teller cartoon">
            <a:extLst>
              <a:ext uri="{FF2B5EF4-FFF2-40B4-BE49-F238E27FC236}">
                <a16:creationId xmlns:a16="http://schemas.microsoft.com/office/drawing/2014/main" id="{716185DF-6B91-7542-8FA1-92270889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50010"/>
            <a:ext cx="2946400" cy="201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image of people holding cash">
            <a:extLst>
              <a:ext uri="{FF2B5EF4-FFF2-40B4-BE49-F238E27FC236}">
                <a16:creationId xmlns:a16="http://schemas.microsoft.com/office/drawing/2014/main" id="{880E88B4-3C9A-314A-B491-01B209847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116" y="2858617"/>
            <a:ext cx="1546767" cy="200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55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71CD-372C-2645-943E-55CE12ED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Wingdings"/>
                <a:sym typeface="Wingdings"/>
              </a:rPr>
              <a:t>Protected Control Transfer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image of  shake hands">
            <a:extLst>
              <a:ext uri="{FF2B5EF4-FFF2-40B4-BE49-F238E27FC236}">
                <a16:creationId xmlns:a16="http://schemas.microsoft.com/office/drawing/2014/main" id="{8FEC710C-FA5B-544A-BDE6-227F00107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438400"/>
            <a:ext cx="5410200" cy="383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8AAF15-612D-9746-ACF1-C27434AA162B}"/>
              </a:ext>
            </a:extLst>
          </p:cNvPr>
          <p:cNvSpPr txBox="1"/>
          <p:nvPr/>
        </p:nvSpPr>
        <p:spPr>
          <a:xfrm>
            <a:off x="246888" y="3448234"/>
            <a:ext cx="220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Operating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FE2261-25F9-2C47-A487-DBD2473976F5}"/>
              </a:ext>
            </a:extLst>
          </p:cNvPr>
          <p:cNvSpPr txBox="1"/>
          <p:nvPr/>
        </p:nvSpPr>
        <p:spPr>
          <a:xfrm>
            <a:off x="6934200" y="3124200"/>
            <a:ext cx="220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Hardware </a:t>
            </a:r>
            <a:r>
              <a:rPr lang="en-US" sz="3200" b="1" dirty="0">
                <a:solidFill>
                  <a:srgbClr val="0000FF"/>
                </a:solidFill>
              </a:rPr>
              <a:t>Mode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b="1" dirty="0">
                <a:solidFill>
                  <a:srgbClr val="0000FF"/>
                </a:solidFill>
              </a:rPr>
              <a:t>Bit in CPU</a:t>
            </a:r>
          </a:p>
        </p:txBody>
      </p:sp>
    </p:spTree>
    <p:extLst>
      <p:ext uri="{BB962C8B-B14F-4D97-AF65-F5344CB8AC3E}">
        <p14:creationId xmlns:p14="http://schemas.microsoft.com/office/powerpoint/2010/main" val="114447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Protected</a:t>
            </a:r>
            <a:r>
              <a:rPr lang="en-US" dirty="0"/>
              <a:t> Control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/>
              <a:t>Hardware</a:t>
            </a:r>
            <a:r>
              <a:rPr lang="en-US" sz="2400" u="sng" dirty="0"/>
              <a:t> assists OS</a:t>
            </a:r>
            <a:r>
              <a:rPr lang="en-US" sz="2400" dirty="0"/>
              <a:t> by providing different </a:t>
            </a:r>
            <a:r>
              <a:rPr lang="en-US" sz="2400" b="1" dirty="0">
                <a:solidFill>
                  <a:srgbClr val="0000FF"/>
                </a:solidFill>
              </a:rPr>
              <a:t>modes</a:t>
            </a:r>
            <a:r>
              <a:rPr lang="en-US" sz="2400" dirty="0"/>
              <a:t> of execution via the </a:t>
            </a:r>
            <a:r>
              <a:rPr lang="en-US" sz="2400" b="1" dirty="0">
                <a:solidFill>
                  <a:srgbClr val="0000FF"/>
                </a:solidFill>
              </a:rPr>
              <a:t>mode bit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to dedicate </a:t>
            </a:r>
            <a:r>
              <a:rPr lang="en-US" sz="2400" b="1" dirty="0">
                <a:solidFill>
                  <a:srgbClr val="0000FF"/>
                </a:solidFill>
              </a:rPr>
              <a:t>processor mode</a:t>
            </a:r>
          </a:p>
          <a:p>
            <a:pPr lvl="1"/>
            <a:r>
              <a:rPr lang="en-US" sz="2200" b="1" dirty="0">
                <a:solidFill>
                  <a:srgbClr val="0000FF"/>
                </a:solidFill>
              </a:rPr>
              <a:t>user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/>
              <a:t>mode - applications do </a:t>
            </a:r>
            <a:r>
              <a:rPr lang="en-US" sz="2200" b="1" dirty="0">
                <a:solidFill>
                  <a:srgbClr val="FF0000"/>
                </a:solidFill>
              </a:rPr>
              <a:t>not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dirty="0"/>
              <a:t>have full access to hardware resources (e.g., cannot issue I/O requests; otherwise raising an exception)</a:t>
            </a:r>
          </a:p>
          <a:p>
            <a:pPr lvl="1"/>
            <a:r>
              <a:rPr lang="en-US" sz="2200" b="1" dirty="0">
                <a:solidFill>
                  <a:srgbClr val="0000FF"/>
                </a:solidFill>
              </a:rPr>
              <a:t>kernel</a:t>
            </a:r>
            <a:r>
              <a:rPr lang="en-US" sz="2200" dirty="0">
                <a:solidFill>
                  <a:srgbClr val="0000FF"/>
                </a:solidFill>
              </a:rPr>
              <a:t> </a:t>
            </a:r>
            <a:r>
              <a:rPr lang="en-US" sz="2200" dirty="0"/>
              <a:t>mode – OS can do anything and has access to the full resources of the machine</a:t>
            </a:r>
          </a:p>
          <a:p>
            <a:r>
              <a:rPr lang="en-US" sz="2600" dirty="0"/>
              <a:t>Issue?</a:t>
            </a:r>
          </a:p>
          <a:p>
            <a:pPr lvl="1"/>
            <a:r>
              <a:rPr lang="en-US" sz="2200" dirty="0"/>
              <a:t>what should a </a:t>
            </a:r>
            <a:r>
              <a:rPr lang="en-US" sz="2200" b="1" dirty="0"/>
              <a:t>user process </a:t>
            </a:r>
            <a:r>
              <a:rPr lang="en-US" sz="2200" dirty="0"/>
              <a:t>do when it wishes to perform </a:t>
            </a:r>
            <a:r>
              <a:rPr lang="en-US" sz="2200" b="1" dirty="0"/>
              <a:t>privileged operation</a:t>
            </a:r>
            <a:r>
              <a:rPr lang="en-US" sz="2200" dirty="0"/>
              <a:t>, such as open a file or read from a file? </a:t>
            </a:r>
          </a:p>
          <a:p>
            <a:r>
              <a:rPr lang="en-US" sz="2600" dirty="0"/>
              <a:t>Perform</a:t>
            </a:r>
            <a:r>
              <a:rPr lang="en-US" sz="2600" b="1" dirty="0">
                <a:solidFill>
                  <a:srgbClr val="0000FF"/>
                </a:solidFill>
              </a:rPr>
              <a:t> system calls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9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31527</TotalTime>
  <Words>3287</Words>
  <Application>Microsoft Macintosh PowerPoint</Application>
  <PresentationFormat>On-screen Show (4:3)</PresentationFormat>
  <Paragraphs>470</Paragraphs>
  <Slides>50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ＭＳ Ｐゴシック</vt:lpstr>
      <vt:lpstr>Arial</vt:lpstr>
      <vt:lpstr>Calibri</vt:lpstr>
      <vt:lpstr>Comic Sans MS</vt:lpstr>
      <vt:lpstr>Courier New</vt:lpstr>
      <vt:lpstr>Tahoma</vt:lpstr>
      <vt:lpstr>Wingdings</vt:lpstr>
      <vt:lpstr>Default Design</vt:lpstr>
      <vt:lpstr>Chapter 6 Limited Direct Execution</vt:lpstr>
      <vt:lpstr>Mindset</vt:lpstr>
      <vt:lpstr>Introduction</vt:lpstr>
      <vt:lpstr>Direction Execution without Limits</vt:lpstr>
      <vt:lpstr>Limited Direct Execution </vt:lpstr>
      <vt:lpstr>#1 Restricted Operations</vt:lpstr>
      <vt:lpstr>How to Perform Restricted Operations?</vt:lpstr>
      <vt:lpstr>Protected Control Transfer</vt:lpstr>
      <vt:lpstr>Protected Control Transfer</vt:lpstr>
      <vt:lpstr>System Calls</vt:lpstr>
      <vt:lpstr>Unix Process Memory Layout</vt:lpstr>
      <vt:lpstr>Stack</vt:lpstr>
      <vt:lpstr>Stack</vt:lpstr>
      <vt:lpstr>Stack</vt:lpstr>
      <vt:lpstr>Stack</vt:lpstr>
      <vt:lpstr>Stack</vt:lpstr>
      <vt:lpstr>Stack</vt:lpstr>
      <vt:lpstr>Stack</vt:lpstr>
      <vt:lpstr>Stack</vt:lpstr>
      <vt:lpstr>Stack</vt:lpstr>
      <vt:lpstr>System Calls</vt:lpstr>
      <vt:lpstr>System Call</vt:lpstr>
      <vt:lpstr>Two Stacks Per Process</vt:lpstr>
      <vt:lpstr>Implementation of System Calls</vt:lpstr>
      <vt:lpstr>System Call</vt:lpstr>
      <vt:lpstr>PowerPoint Presentation</vt:lpstr>
      <vt:lpstr>PowerPoint Presentation</vt:lpstr>
      <vt:lpstr>PowerPoint Presentation</vt:lpstr>
      <vt:lpstr>PowerPoint Presentation</vt:lpstr>
      <vt:lpstr>Why System Calls Look Like Procedure Calls?</vt:lpstr>
      <vt:lpstr>Where to Go When Trap?</vt:lpstr>
      <vt:lpstr>Trap Table/Vector (IDT)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in xv6</vt:lpstr>
      <vt:lpstr>Implementation in xv6</vt:lpstr>
      <vt:lpstr>System Call</vt:lpstr>
      <vt:lpstr>Limited Direct Execution</vt:lpstr>
      <vt:lpstr>#2 Switching between Processes</vt:lpstr>
      <vt:lpstr>(Timer) Interrupts</vt:lpstr>
      <vt:lpstr>Context Switch</vt:lpstr>
      <vt:lpstr>LDE with Timer Interrupt</vt:lpstr>
      <vt:lpstr>Context Switching</vt:lpstr>
      <vt:lpstr>PowerPoint Presentation</vt:lpstr>
      <vt:lpstr>PowerPoint Presentation</vt:lpstr>
      <vt:lpstr>Concurrency</vt:lpstr>
      <vt:lpstr>Unix and Kernel Stack</vt:lpstr>
    </vt:vector>
  </TitlesOfParts>
  <Company>UD CIS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System Overview</dc:title>
  <dc:creator>CHien-Chung Shen</dc:creator>
  <cp:lastModifiedBy>Microsoft Office User</cp:lastModifiedBy>
  <cp:revision>336</cp:revision>
  <cp:lastPrinted>2012-08-31T14:00:57Z</cp:lastPrinted>
  <dcterms:created xsi:type="dcterms:W3CDTF">2012-06-22T13:42:06Z</dcterms:created>
  <dcterms:modified xsi:type="dcterms:W3CDTF">2019-04-10T14:18:27Z</dcterms:modified>
</cp:coreProperties>
</file>